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  <p:sldMasterId id="2147483663" r:id="rId2"/>
  </p:sldMasterIdLst>
  <p:notesMasterIdLst>
    <p:notesMasterId r:id="rId17"/>
  </p:notesMasterIdLst>
  <p:sldIdLst>
    <p:sldId id="256" r:id="rId3"/>
    <p:sldId id="258" r:id="rId4"/>
    <p:sldId id="257" r:id="rId5"/>
    <p:sldId id="285" r:id="rId6"/>
    <p:sldId id="271" r:id="rId7"/>
    <p:sldId id="292" r:id="rId8"/>
    <p:sldId id="300" r:id="rId9"/>
    <p:sldId id="293" r:id="rId10"/>
    <p:sldId id="294" r:id="rId11"/>
    <p:sldId id="297" r:id="rId12"/>
    <p:sldId id="296" r:id="rId13"/>
    <p:sldId id="295" r:id="rId14"/>
    <p:sldId id="263" r:id="rId15"/>
    <p:sldId id="301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410084-E4BB-4B23-ABC1-E0122BABB916}" v="85" dt="2023-04-02T20:12:01.916"/>
    <p1510:client id="{3D9653C3-C3A8-4AF5-86D0-073AE7FAFC83}" v="33" dt="2023-04-02T15:18:52.394"/>
    <p1510:client id="{4A41F11F-3F3C-4A1B-AC2E-21B63E05BCE8}" v="36" dt="2023-04-02T15:01:36.611"/>
    <p1510:client id="{5D65F16D-11BE-459D-B146-E654BDE31515}" v="231" dt="2023-04-02T15:11:02.962"/>
    <p1510:client id="{9602A1BA-6EAD-4408-8CEE-CE4DD25A31C5}" v="33" dt="2023-04-02T15:13:03.689"/>
    <p1510:client id="{AEC7E9A7-EC33-4F8C-9C35-BB529BD04BCD}" v="1679" dt="2023-04-02T15:54:10.660"/>
    <p1510:client id="{FE2E3777-5B81-4284-8268-7449A3674DD0}" v="18" dt="2023-04-02T19:59:17.599"/>
  </p1510:revLst>
</p1510:revInfo>
</file>

<file path=ppt/tableStyles.xml><?xml version="1.0" encoding="utf-8"?>
<a:tblStyleLst xmlns:a="http://schemas.openxmlformats.org/drawingml/2006/main" def="{AF445F52-125D-4930-9FD0-7653C0058768}">
  <a:tblStyle styleId="{AF445F52-125D-4930-9FD0-7653C00587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13c8e4cd0d8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13c8e4cd0d8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32976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13c8e4cd0d8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13c8e4cd0d8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2621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13c8e4cd0d8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13c8e4cd0d8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496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13c8e4cd0d8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13c8e4cd0d8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13c8e4cd0d8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13c8e4cd0d8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211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13be266ea5c_0_230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13be266ea5c_0_230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13d7927e9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13d7927e9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13c8e4cd0d8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13c8e4cd0d8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13c8e4cd0d8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13c8e4cd0d8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13c8e4cd0d8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13c8e4cd0d8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9953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13c8e4cd0d8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13c8e4cd0d8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928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13c8e4cd0d8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13c8e4cd0d8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96974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13c8e4cd0d8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13c8e4cd0d8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0638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83350" y="920100"/>
            <a:ext cx="3363300" cy="24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83500" y="3400200"/>
            <a:ext cx="3363300" cy="8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3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363599" y="2645134"/>
            <a:ext cx="0" cy="2501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72674" y="4273009"/>
            <a:ext cx="581800" cy="582350"/>
            <a:chOff x="8064275" y="887850"/>
            <a:chExt cx="581800" cy="582350"/>
          </a:xfrm>
        </p:grpSpPr>
        <p:sp>
          <p:nvSpPr>
            <p:cNvPr id="13" name="Google Shape;13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217561" y="3701434"/>
            <a:ext cx="292025" cy="292575"/>
            <a:chOff x="7353050" y="316275"/>
            <a:chExt cx="292025" cy="292575"/>
          </a:xfrm>
        </p:grpSpPr>
        <p:sp>
          <p:nvSpPr>
            <p:cNvPr id="20" name="Google Shape;20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276086" y="3193309"/>
            <a:ext cx="175000" cy="175000"/>
            <a:chOff x="8792300" y="321275"/>
            <a:chExt cx="175000" cy="175000"/>
          </a:xfrm>
        </p:grpSpPr>
        <p:sp>
          <p:nvSpPr>
            <p:cNvPr id="25" name="Google Shape;25;p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 rot="10800000">
            <a:off x="479461" y="3116984"/>
            <a:ext cx="175013" cy="27000"/>
            <a:chOff x="5662375" y="212375"/>
            <a:chExt cx="175013" cy="27000"/>
          </a:xfrm>
        </p:grpSpPr>
        <p:sp>
          <p:nvSpPr>
            <p:cNvPr id="30" name="Google Shape;3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2"/>
          <p:cNvGrpSpPr/>
          <p:nvPr/>
        </p:nvGrpSpPr>
        <p:grpSpPr>
          <a:xfrm>
            <a:off x="788100" y="208488"/>
            <a:ext cx="175013" cy="27000"/>
            <a:chOff x="5662375" y="212375"/>
            <a:chExt cx="175013" cy="27000"/>
          </a:xfrm>
        </p:grpSpPr>
        <p:sp>
          <p:nvSpPr>
            <p:cNvPr id="34" name="Google Shape;34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7" name="Google Shape;37;p2"/>
          <p:cNvCxnSpPr/>
          <p:nvPr/>
        </p:nvCxnSpPr>
        <p:spPr>
          <a:xfrm rot="10800000">
            <a:off x="369299" y="613"/>
            <a:ext cx="0" cy="2160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2"/>
          <p:cNvSpPr/>
          <p:nvPr/>
        </p:nvSpPr>
        <p:spPr>
          <a:xfrm rot="10800000">
            <a:off x="323099" y="466859"/>
            <a:ext cx="92400" cy="92400"/>
          </a:xfrm>
          <a:prstGeom prst="ellipse">
            <a:avLst/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323099" y="1114409"/>
            <a:ext cx="92400" cy="92400"/>
          </a:xfrm>
          <a:prstGeom prst="ellipse">
            <a:avLst/>
          </a:prstGeom>
          <a:solidFill>
            <a:srgbClr val="59595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 flipH="1">
            <a:off x="7100575" y="59700"/>
            <a:ext cx="2111600" cy="1158225"/>
            <a:chOff x="5448900" y="672213"/>
            <a:chExt cx="2111600" cy="1158225"/>
          </a:xfrm>
        </p:grpSpPr>
        <p:cxnSp>
          <p:nvCxnSpPr>
            <p:cNvPr id="41" name="Google Shape;41;p2"/>
            <p:cNvCxnSpPr/>
            <p:nvPr/>
          </p:nvCxnSpPr>
          <p:spPr>
            <a:xfrm>
              <a:off x="6240300" y="986013"/>
              <a:ext cx="1157100" cy="542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" name="Google Shape;42;p2"/>
            <p:cNvCxnSpPr/>
            <p:nvPr/>
          </p:nvCxnSpPr>
          <p:spPr>
            <a:xfrm rot="10800000" flipH="1">
              <a:off x="5448900" y="994038"/>
              <a:ext cx="791400" cy="836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3" name="Google Shape;43;p2"/>
            <p:cNvGrpSpPr/>
            <p:nvPr/>
          </p:nvGrpSpPr>
          <p:grpSpPr>
            <a:xfrm rot="10800000">
              <a:off x="5948300" y="714538"/>
              <a:ext cx="581800" cy="582350"/>
              <a:chOff x="8064275" y="887850"/>
              <a:chExt cx="581800" cy="582350"/>
            </a:xfrm>
          </p:grpSpPr>
          <p:sp>
            <p:nvSpPr>
              <p:cNvPr id="44" name="Google Shape;44;p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 rot="10800000">
              <a:off x="7268475" y="1360363"/>
              <a:ext cx="292025" cy="292575"/>
              <a:chOff x="7353050" y="316275"/>
              <a:chExt cx="292025" cy="292575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2"/>
            <p:cNvGrpSpPr/>
            <p:nvPr/>
          </p:nvGrpSpPr>
          <p:grpSpPr>
            <a:xfrm rot="10800000">
              <a:off x="5661425" y="1419163"/>
              <a:ext cx="175000" cy="175000"/>
              <a:chOff x="8792300" y="321275"/>
              <a:chExt cx="175000" cy="175000"/>
            </a:xfrm>
          </p:grpSpPr>
          <p:sp>
            <p:nvSpPr>
              <p:cNvPr id="56" name="Google Shape;56;p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 rot="10800000">
              <a:off x="5929312" y="1625938"/>
              <a:ext cx="175013" cy="27000"/>
              <a:chOff x="5662375" y="212375"/>
              <a:chExt cx="175013" cy="27000"/>
            </a:xfrm>
          </p:grpSpPr>
          <p:sp>
            <p:nvSpPr>
              <p:cNvPr id="61" name="Google Shape;61;p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2"/>
            <p:cNvGrpSpPr/>
            <p:nvPr/>
          </p:nvGrpSpPr>
          <p:grpSpPr>
            <a:xfrm rot="10800000">
              <a:off x="6503012" y="672213"/>
              <a:ext cx="175013" cy="27000"/>
              <a:chOff x="5662375" y="212375"/>
              <a:chExt cx="175013" cy="27000"/>
            </a:xfrm>
          </p:grpSpPr>
          <p:sp>
            <p:nvSpPr>
              <p:cNvPr id="65" name="Google Shape;65;p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" name="Google Shape;55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57" name="Google Shape;55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61" name="Google Shape;56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2" name="Google Shape;56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3" name="Google Shape;56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4" name="Google Shape;56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65" name="Google Shape;56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66" name="Google Shape;56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73" name="Google Shape;57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78" name="Google Shape;57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" name="Google Shape;58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83" name="Google Shape;58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" name="Google Shape;58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90" name="Google Shape;59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3" name="Google Shape;59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4" name="Google Shape;59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" name="Google Shape;59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96" name="Google Shape;59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97" name="Google Shape;59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604" name="Google Shape;60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" name="Google Shape;60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609" name="Google Shape;60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" name="Google Shape;61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9" name="Google Shape;61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20" name="Google Shape;62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" name="Google Shape;62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24" name="Google Shape;62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Google Shape;62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28" name="Google Shape;62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" name="Google Shape;63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4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3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35" name="Google Shape;635;p13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6" name="Google Shape;636;p13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37" name="Google Shape;637;p13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38" name="Google Shape;638;p1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" name="Google Shape;644;p13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645" name="Google Shape;645;p1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" name="Google Shape;649;p13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650" name="Google Shape;650;p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53" name="Google Shape;653;p13"/>
          <p:cNvCxnSpPr/>
          <p:nvPr/>
        </p:nvCxnSpPr>
        <p:spPr>
          <a:xfrm rot="10800000" flipH="1">
            <a:off x="791400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rgbClr val="49494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4" name="Google Shape;654;p13"/>
          <p:cNvCxnSpPr/>
          <p:nvPr/>
        </p:nvCxnSpPr>
        <p:spPr>
          <a:xfrm>
            <a:off x="0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rgbClr val="49494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55" name="Google Shape;655;p13"/>
          <p:cNvGrpSpPr/>
          <p:nvPr/>
        </p:nvGrpSpPr>
        <p:grpSpPr>
          <a:xfrm flipH="1">
            <a:off x="499400" y="526925"/>
            <a:ext cx="581800" cy="582350"/>
            <a:chOff x="8064275" y="887850"/>
            <a:chExt cx="581800" cy="582350"/>
          </a:xfrm>
        </p:grpSpPr>
        <p:sp>
          <p:nvSpPr>
            <p:cNvPr id="656" name="Google Shape;656;p1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13"/>
          <p:cNvGrpSpPr/>
          <p:nvPr/>
        </p:nvGrpSpPr>
        <p:grpSpPr>
          <a:xfrm flipH="1">
            <a:off x="1819575" y="170875"/>
            <a:ext cx="292025" cy="292575"/>
            <a:chOff x="7353050" y="316275"/>
            <a:chExt cx="292025" cy="292575"/>
          </a:xfrm>
        </p:grpSpPr>
        <p:sp>
          <p:nvSpPr>
            <p:cNvPr id="663" name="Google Shape;663;p1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" name="Google Shape;667;p13"/>
          <p:cNvGrpSpPr/>
          <p:nvPr/>
        </p:nvGrpSpPr>
        <p:grpSpPr>
          <a:xfrm flipH="1">
            <a:off x="212525" y="229650"/>
            <a:ext cx="175000" cy="175000"/>
            <a:chOff x="8792300" y="321275"/>
            <a:chExt cx="175000" cy="175000"/>
          </a:xfrm>
        </p:grpSpPr>
        <p:sp>
          <p:nvSpPr>
            <p:cNvPr id="668" name="Google Shape;668;p1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13"/>
          <p:cNvGrpSpPr/>
          <p:nvPr/>
        </p:nvGrpSpPr>
        <p:grpSpPr>
          <a:xfrm flipH="1">
            <a:off x="480412" y="170875"/>
            <a:ext cx="175013" cy="27000"/>
            <a:chOff x="5662375" y="212375"/>
            <a:chExt cx="175013" cy="27000"/>
          </a:xfrm>
        </p:grpSpPr>
        <p:sp>
          <p:nvSpPr>
            <p:cNvPr id="673" name="Google Shape;673;p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" name="Google Shape;676;p13"/>
          <p:cNvGrpSpPr/>
          <p:nvPr/>
        </p:nvGrpSpPr>
        <p:grpSpPr>
          <a:xfrm flipH="1">
            <a:off x="1054112" y="1124600"/>
            <a:ext cx="175013" cy="27000"/>
            <a:chOff x="5662375" y="212375"/>
            <a:chExt cx="175013" cy="27000"/>
          </a:xfrm>
        </p:grpSpPr>
        <p:sp>
          <p:nvSpPr>
            <p:cNvPr id="677" name="Google Shape;677;p1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82" name="Google Shape;682;p14"/>
          <p:cNvCxnSpPr/>
          <p:nvPr/>
        </p:nvCxnSpPr>
        <p:spPr>
          <a:xfrm rot="10800000">
            <a:off x="367900" y="485950"/>
            <a:ext cx="708000" cy="360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14"/>
          <p:cNvCxnSpPr/>
          <p:nvPr/>
        </p:nvCxnSpPr>
        <p:spPr>
          <a:xfrm flipH="1">
            <a:off x="410350" y="-8524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4" name="Google Shape;684;p14"/>
          <p:cNvGrpSpPr/>
          <p:nvPr/>
        </p:nvGrpSpPr>
        <p:grpSpPr>
          <a:xfrm>
            <a:off x="82900" y="186976"/>
            <a:ext cx="581800" cy="582350"/>
            <a:chOff x="8064275" y="887850"/>
            <a:chExt cx="581800" cy="582350"/>
          </a:xfrm>
        </p:grpSpPr>
        <p:sp>
          <p:nvSpPr>
            <p:cNvPr id="685" name="Google Shape;685;p1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14"/>
          <p:cNvGrpSpPr/>
          <p:nvPr/>
        </p:nvGrpSpPr>
        <p:grpSpPr>
          <a:xfrm flipH="1">
            <a:off x="942738" y="720314"/>
            <a:ext cx="292025" cy="292575"/>
            <a:chOff x="7353050" y="316275"/>
            <a:chExt cx="292025" cy="292575"/>
          </a:xfrm>
        </p:grpSpPr>
        <p:sp>
          <p:nvSpPr>
            <p:cNvPr id="692" name="Google Shape;692;p1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14"/>
          <p:cNvGrpSpPr/>
          <p:nvPr/>
        </p:nvGrpSpPr>
        <p:grpSpPr>
          <a:xfrm>
            <a:off x="1412950" y="305126"/>
            <a:ext cx="175013" cy="27000"/>
            <a:chOff x="5662375" y="212375"/>
            <a:chExt cx="175013" cy="27000"/>
          </a:xfrm>
        </p:grpSpPr>
        <p:sp>
          <p:nvSpPr>
            <p:cNvPr id="697" name="Google Shape;697;p1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" name="Google Shape;700;p14"/>
          <p:cNvGrpSpPr/>
          <p:nvPr/>
        </p:nvGrpSpPr>
        <p:grpSpPr>
          <a:xfrm>
            <a:off x="8488567" y="186288"/>
            <a:ext cx="175013" cy="27000"/>
            <a:chOff x="5662375" y="212375"/>
            <a:chExt cx="175013" cy="27000"/>
          </a:xfrm>
        </p:grpSpPr>
        <p:sp>
          <p:nvSpPr>
            <p:cNvPr id="701" name="Google Shape;701;p1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04" name="Google Shape;704;p14"/>
          <p:cNvCxnSpPr/>
          <p:nvPr/>
        </p:nvCxnSpPr>
        <p:spPr>
          <a:xfrm rot="10800000">
            <a:off x="7348621" y="215075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5" name="Google Shape;705;p14"/>
          <p:cNvCxnSpPr/>
          <p:nvPr/>
        </p:nvCxnSpPr>
        <p:spPr>
          <a:xfrm flipH="1">
            <a:off x="8561396" y="-8525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06" name="Google Shape;706;p14"/>
          <p:cNvGrpSpPr/>
          <p:nvPr/>
        </p:nvGrpSpPr>
        <p:grpSpPr>
          <a:xfrm rot="10800000" flipH="1">
            <a:off x="8428221" y="502025"/>
            <a:ext cx="292025" cy="292575"/>
            <a:chOff x="7353050" y="316275"/>
            <a:chExt cx="292025" cy="292575"/>
          </a:xfrm>
        </p:grpSpPr>
        <p:sp>
          <p:nvSpPr>
            <p:cNvPr id="707" name="Google Shape;707;p1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14"/>
          <p:cNvGrpSpPr/>
          <p:nvPr/>
        </p:nvGrpSpPr>
        <p:grpSpPr>
          <a:xfrm rot="10800000">
            <a:off x="7212146" y="68412"/>
            <a:ext cx="293111" cy="293388"/>
            <a:chOff x="3164039" y="430875"/>
            <a:chExt cx="293111" cy="293388"/>
          </a:xfrm>
        </p:grpSpPr>
        <p:sp>
          <p:nvSpPr>
            <p:cNvPr id="712" name="Google Shape;712;p1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70" name="Google Shape;70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3" name="Google Shape;73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75" name="Google Shape;75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76" name="Google Shape;76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7" name="Google Shape;77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84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85" name="Google Shape;85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" name="Google Shape;89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90" name="Google Shape;90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4" name="Google Shape;94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5" name="Google Shape;95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102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03" name="Google Shape;103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" name="Google Shape;107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08" name="Google Shape;108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13" name="Google Shape;113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116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17" name="Google Shape;117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" name="Google Shape;120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21" name="Google Shape;121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" name="Google Shape;124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25" name="Google Shape;125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8" name="Google Shape;128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" name="Google Shape;129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0" name="Google Shape;130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"/>
          <p:cNvSpPr txBox="1">
            <a:spLocks noGrp="1"/>
          </p:cNvSpPr>
          <p:nvPr>
            <p:ph type="subTitle" idx="1"/>
          </p:nvPr>
        </p:nvSpPr>
        <p:spPr>
          <a:xfrm>
            <a:off x="1287900" y="1398000"/>
            <a:ext cx="6568200" cy="32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36" name="Google Shape;136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37" name="Google Shape;137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41" name="Google Shape;141;p4"/>
          <p:cNvCxnSpPr/>
          <p:nvPr/>
        </p:nvCxnSpPr>
        <p:spPr>
          <a:xfrm rot="10800000">
            <a:off x="8716750" y="2664300"/>
            <a:ext cx="0" cy="250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2" name="Google Shape;142;p4"/>
          <p:cNvGrpSpPr/>
          <p:nvPr/>
        </p:nvGrpSpPr>
        <p:grpSpPr>
          <a:xfrm>
            <a:off x="8425825" y="4292175"/>
            <a:ext cx="581800" cy="582350"/>
            <a:chOff x="8064275" y="887850"/>
            <a:chExt cx="581800" cy="582350"/>
          </a:xfrm>
        </p:grpSpPr>
        <p:sp>
          <p:nvSpPr>
            <p:cNvPr id="143" name="Google Shape;143;p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4"/>
          <p:cNvGrpSpPr/>
          <p:nvPr/>
        </p:nvGrpSpPr>
        <p:grpSpPr>
          <a:xfrm>
            <a:off x="8570713" y="3720600"/>
            <a:ext cx="292025" cy="292575"/>
            <a:chOff x="7353050" y="316275"/>
            <a:chExt cx="292025" cy="292575"/>
          </a:xfrm>
        </p:grpSpPr>
        <p:sp>
          <p:nvSpPr>
            <p:cNvPr id="150" name="Google Shape;150;p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4"/>
          <p:cNvGrpSpPr/>
          <p:nvPr/>
        </p:nvGrpSpPr>
        <p:grpSpPr>
          <a:xfrm>
            <a:off x="8629238" y="3212475"/>
            <a:ext cx="175000" cy="175000"/>
            <a:chOff x="8792300" y="321275"/>
            <a:chExt cx="175000" cy="175000"/>
          </a:xfrm>
        </p:grpSpPr>
        <p:sp>
          <p:nvSpPr>
            <p:cNvPr id="155" name="Google Shape;155;p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9" name="Google Shape;159;p4"/>
          <p:cNvCxnSpPr/>
          <p:nvPr/>
        </p:nvCxnSpPr>
        <p:spPr>
          <a:xfrm>
            <a:off x="427250" y="613"/>
            <a:ext cx="0" cy="2501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0" name="Google Shape;160;p4"/>
          <p:cNvGrpSpPr/>
          <p:nvPr/>
        </p:nvGrpSpPr>
        <p:grpSpPr>
          <a:xfrm rot="10800000">
            <a:off x="136375" y="291788"/>
            <a:ext cx="581800" cy="582350"/>
            <a:chOff x="8064275" y="887850"/>
            <a:chExt cx="581800" cy="582350"/>
          </a:xfrm>
        </p:grpSpPr>
        <p:sp>
          <p:nvSpPr>
            <p:cNvPr id="161" name="Google Shape;161;p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4"/>
          <p:cNvGrpSpPr/>
          <p:nvPr/>
        </p:nvGrpSpPr>
        <p:grpSpPr>
          <a:xfrm rot="10800000">
            <a:off x="281263" y="1153138"/>
            <a:ext cx="292025" cy="292575"/>
            <a:chOff x="7353050" y="316275"/>
            <a:chExt cx="292025" cy="292575"/>
          </a:xfrm>
        </p:grpSpPr>
        <p:sp>
          <p:nvSpPr>
            <p:cNvPr id="168" name="Google Shape;168;p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4"/>
          <p:cNvGrpSpPr/>
          <p:nvPr/>
        </p:nvGrpSpPr>
        <p:grpSpPr>
          <a:xfrm rot="10800000">
            <a:off x="339763" y="1778838"/>
            <a:ext cx="175000" cy="175000"/>
            <a:chOff x="8792300" y="321275"/>
            <a:chExt cx="175000" cy="175000"/>
          </a:xfrm>
        </p:grpSpPr>
        <p:sp>
          <p:nvSpPr>
            <p:cNvPr id="173" name="Google Shape;173;p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4"/>
          <p:cNvGrpSpPr/>
          <p:nvPr/>
        </p:nvGrpSpPr>
        <p:grpSpPr>
          <a:xfrm>
            <a:off x="136375" y="2003163"/>
            <a:ext cx="175013" cy="27000"/>
            <a:chOff x="5662375" y="212375"/>
            <a:chExt cx="175013" cy="27000"/>
          </a:xfrm>
        </p:grpSpPr>
        <p:sp>
          <p:nvSpPr>
            <p:cNvPr id="178" name="Google Shape;178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" name="Google Shape;181;p4"/>
          <p:cNvGrpSpPr/>
          <p:nvPr/>
        </p:nvGrpSpPr>
        <p:grpSpPr>
          <a:xfrm>
            <a:off x="491625" y="208488"/>
            <a:ext cx="175013" cy="27000"/>
            <a:chOff x="5662375" y="212375"/>
            <a:chExt cx="175013" cy="27000"/>
          </a:xfrm>
        </p:grpSpPr>
        <p:sp>
          <p:nvSpPr>
            <p:cNvPr id="182" name="Google Shape;18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8425825" y="4988725"/>
            <a:ext cx="175013" cy="27000"/>
            <a:chOff x="5662375" y="212375"/>
            <a:chExt cx="175013" cy="27000"/>
          </a:xfrm>
        </p:grpSpPr>
        <p:sp>
          <p:nvSpPr>
            <p:cNvPr id="186" name="Google Shape;186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189;p4"/>
          <p:cNvGrpSpPr/>
          <p:nvPr/>
        </p:nvGrpSpPr>
        <p:grpSpPr>
          <a:xfrm>
            <a:off x="8794025" y="3429425"/>
            <a:ext cx="175013" cy="27000"/>
            <a:chOff x="5662375" y="212375"/>
            <a:chExt cx="175013" cy="27000"/>
          </a:xfrm>
        </p:grpSpPr>
        <p:sp>
          <p:nvSpPr>
            <p:cNvPr id="190" name="Google Shape;190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3" name="Google Shape;193;p4"/>
          <p:cNvCxnSpPr/>
          <p:nvPr/>
        </p:nvCxnSpPr>
        <p:spPr>
          <a:xfrm>
            <a:off x="8703700" y="0"/>
            <a:ext cx="0" cy="2160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4"/>
          <p:cNvCxnSpPr/>
          <p:nvPr/>
        </p:nvCxnSpPr>
        <p:spPr>
          <a:xfrm>
            <a:off x="421550" y="2985634"/>
            <a:ext cx="0" cy="2160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" name="Google Shape;195;p4"/>
          <p:cNvSpPr/>
          <p:nvPr/>
        </p:nvSpPr>
        <p:spPr>
          <a:xfrm>
            <a:off x="375350" y="4587888"/>
            <a:ext cx="92400" cy="924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4"/>
          <p:cNvSpPr/>
          <p:nvPr/>
        </p:nvSpPr>
        <p:spPr>
          <a:xfrm>
            <a:off x="375350" y="3940338"/>
            <a:ext cx="92400" cy="924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4"/>
          <p:cNvSpPr/>
          <p:nvPr/>
        </p:nvSpPr>
        <p:spPr>
          <a:xfrm>
            <a:off x="8657500" y="1453500"/>
            <a:ext cx="92400" cy="924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4"/>
          <p:cNvSpPr/>
          <p:nvPr/>
        </p:nvSpPr>
        <p:spPr>
          <a:xfrm>
            <a:off x="8657500" y="234875"/>
            <a:ext cx="92400" cy="924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3" name="Google Shape;203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6" name="Google Shape;206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207" name="Google Shape;207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08" name="Google Shape;208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9" name="Google Shape;209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10" name="Google Shape;210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" name="Google Shape;216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17" name="Google Shape;217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" name="Google Shape;221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22" name="Google Shape;222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26" name="Google Shape;226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27" name="Google Shape;227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28" name="Google Shape;228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35" name="Google Shape;235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40" name="Google Shape;240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45" name="Google Shape;24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" name="Google Shape;248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49" name="Google Shape;24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" name="Google Shape;252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53" name="Google Shape;25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" name="Google Shape;256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57" name="Google Shape;257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0" name="Google Shape;260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1" name="Google Shape;261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2" name="Google Shape;262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68" name="Google Shape;268;p6"/>
          <p:cNvGrpSpPr/>
          <p:nvPr/>
        </p:nvGrpSpPr>
        <p:grpSpPr>
          <a:xfrm flipH="1">
            <a:off x="480412" y="170875"/>
            <a:ext cx="175013" cy="27000"/>
            <a:chOff x="5662375" y="212375"/>
            <a:chExt cx="175013" cy="27000"/>
          </a:xfrm>
        </p:grpSpPr>
        <p:sp>
          <p:nvSpPr>
            <p:cNvPr id="269" name="Google Shape;269;p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2" name="Google Shape;272;p6"/>
          <p:cNvCxnSpPr/>
          <p:nvPr/>
        </p:nvCxnSpPr>
        <p:spPr>
          <a:xfrm rot="10800000" flipH="1">
            <a:off x="582471" y="199663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6"/>
          <p:cNvCxnSpPr/>
          <p:nvPr/>
        </p:nvCxnSpPr>
        <p:spPr>
          <a:xfrm>
            <a:off x="-4" y="-23937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4" name="Google Shape;274;p6"/>
          <p:cNvGrpSpPr/>
          <p:nvPr/>
        </p:nvGrpSpPr>
        <p:grpSpPr>
          <a:xfrm rot="10800000">
            <a:off x="423746" y="486613"/>
            <a:ext cx="292025" cy="292575"/>
            <a:chOff x="7353050" y="316275"/>
            <a:chExt cx="292025" cy="292575"/>
          </a:xfrm>
        </p:grpSpPr>
        <p:sp>
          <p:nvSpPr>
            <p:cNvPr id="275" name="Google Shape;275;p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279;p6"/>
          <p:cNvGrpSpPr/>
          <p:nvPr/>
        </p:nvGrpSpPr>
        <p:grpSpPr>
          <a:xfrm rot="10800000" flipH="1">
            <a:off x="1638735" y="53000"/>
            <a:ext cx="293111" cy="293388"/>
            <a:chOff x="3164039" y="430875"/>
            <a:chExt cx="293111" cy="293388"/>
          </a:xfrm>
        </p:grpSpPr>
        <p:sp>
          <p:nvSpPr>
            <p:cNvPr id="280" name="Google Shape;280;p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6" name="Google Shape;286;p6"/>
          <p:cNvCxnSpPr/>
          <p:nvPr/>
        </p:nvCxnSpPr>
        <p:spPr>
          <a:xfrm rot="10800000">
            <a:off x="7250850" y="262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6"/>
          <p:cNvCxnSpPr/>
          <p:nvPr/>
        </p:nvCxnSpPr>
        <p:spPr>
          <a:xfrm flipH="1">
            <a:off x="8407950" y="-39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8" name="Google Shape;288;p6"/>
          <p:cNvGrpSpPr/>
          <p:nvPr/>
        </p:nvGrpSpPr>
        <p:grpSpPr>
          <a:xfrm>
            <a:off x="8118150" y="493925"/>
            <a:ext cx="581800" cy="582350"/>
            <a:chOff x="8064275" y="887850"/>
            <a:chExt cx="581800" cy="582350"/>
          </a:xfrm>
        </p:grpSpPr>
        <p:sp>
          <p:nvSpPr>
            <p:cNvPr id="289" name="Google Shape;289;p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6"/>
          <p:cNvGrpSpPr/>
          <p:nvPr/>
        </p:nvGrpSpPr>
        <p:grpSpPr>
          <a:xfrm>
            <a:off x="7087750" y="137875"/>
            <a:ext cx="292025" cy="292575"/>
            <a:chOff x="7353050" y="316275"/>
            <a:chExt cx="292025" cy="292575"/>
          </a:xfrm>
        </p:grpSpPr>
        <p:sp>
          <p:nvSpPr>
            <p:cNvPr id="296" name="Google Shape;296;p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p6"/>
          <p:cNvGrpSpPr/>
          <p:nvPr/>
        </p:nvGrpSpPr>
        <p:grpSpPr>
          <a:xfrm>
            <a:off x="8811825" y="196650"/>
            <a:ext cx="175000" cy="175000"/>
            <a:chOff x="8792300" y="321275"/>
            <a:chExt cx="175000" cy="175000"/>
          </a:xfrm>
        </p:grpSpPr>
        <p:sp>
          <p:nvSpPr>
            <p:cNvPr id="301" name="Google Shape;301;p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6"/>
          <p:cNvGrpSpPr/>
          <p:nvPr/>
        </p:nvGrpSpPr>
        <p:grpSpPr>
          <a:xfrm>
            <a:off x="8543925" y="137875"/>
            <a:ext cx="175013" cy="27000"/>
            <a:chOff x="5662375" y="212375"/>
            <a:chExt cx="175013" cy="27000"/>
          </a:xfrm>
        </p:grpSpPr>
        <p:sp>
          <p:nvSpPr>
            <p:cNvPr id="306" name="Google Shape;306;p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6"/>
          <p:cNvGrpSpPr/>
          <p:nvPr/>
        </p:nvGrpSpPr>
        <p:grpSpPr>
          <a:xfrm>
            <a:off x="7970225" y="1091600"/>
            <a:ext cx="175013" cy="27000"/>
            <a:chOff x="5662375" y="212375"/>
            <a:chExt cx="175013" cy="27000"/>
          </a:xfrm>
        </p:grpSpPr>
        <p:sp>
          <p:nvSpPr>
            <p:cNvPr id="310" name="Google Shape;310;p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15" name="Google Shape;31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16" name="Google Shape;31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8" name="Google Shape;31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9" name="Google Shape;31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20" name="Google Shape;32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27" name="Google Shape;32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" name="Google Shape;33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38" name="Google Shape;33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42" name="Google Shape;34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46" name="Google Shape;34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49" name="Google Shape;34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0" name="Google Shape;35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1" name="Google Shape;35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52" name="Google Shape;35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59" name="Google Shape;35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64" name="Google Shape;36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" name="Google Shape;36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69" name="Google Shape;36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37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73" name="Google Shape;37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78" name="Google Shape;37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0" name="Google Shape;38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81" name="Google Shape;38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82" name="Google Shape;38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3" name="Google Shape;38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4" name="Google Shape;38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5" name="Google Shape;38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86" name="Google Shape;38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87" name="Google Shape;38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94" name="Google Shape;39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8" name="Google Shape;39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99" name="Google Shape;39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3" name="Google Shape;40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404" name="Google Shape;40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0" name="Google Shape;41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11" name="Google Shape;41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14" name="Google Shape;41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5" name="Google Shape;41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6" name="Google Shape;41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7" name="Google Shape;41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18" name="Google Shape;41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" name="Google Shape;42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25" name="Google Shape;42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9" name="Google Shape;42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30" name="Google Shape;43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4" name="Google Shape;43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0" name="Google Shape;44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41" name="Google Shape;44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4" name="Google Shape;44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45" name="Google Shape;44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0" name="Google Shape;45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51" name="Google Shape;45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2" name="Google Shape;45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" name="Google Shape;45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4" name="Google Shape;45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55" name="Google Shape;45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62" name="Google Shape;46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46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" name="Google Shape;47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73" name="Google Shape;47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77" name="Google Shape;47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81" name="Google Shape;48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84" name="Google Shape;48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86" name="Google Shape;48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87" name="Google Shape;48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94" name="Google Shape;49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99" name="Google Shape;49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504" name="Google Shape;50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" name="Google Shape;50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508" name="Google Shape;50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513" name="Google Shape;51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14" name="Google Shape;51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5" name="Google Shape;51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6" name="Google Shape;51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17" name="Google Shape;51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" name="Google Shape;52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22" name="Google Shape;52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8" name="Google Shape;52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9" name="Google Shape;52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30" name="Google Shape;53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31" name="Google Shape;53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38" name="Google Shape;53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" name="Google Shape;54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43" name="Google Shape;54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48" name="Google Shape;54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52" name="Google Shape;55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jalla One"/>
              <a:buNone/>
              <a:defRPr sz="28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61350"/>
            <a:ext cx="7717500" cy="3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Semi Condensed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20" name="Google Shape;720;p1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7"/>
          <p:cNvSpPr txBox="1">
            <a:spLocks noGrp="1"/>
          </p:cNvSpPr>
          <p:nvPr>
            <p:ph type="ctrTitle"/>
          </p:nvPr>
        </p:nvSpPr>
        <p:spPr>
          <a:xfrm>
            <a:off x="783350" y="920100"/>
            <a:ext cx="3363300" cy="24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dk2"/>
                </a:solidFill>
              </a:rPr>
              <a:t>WIP 4</a:t>
            </a:r>
            <a:br>
              <a:rPr lang="it-IT">
                <a:solidFill>
                  <a:schemeClr val="dk2"/>
                </a:solidFill>
              </a:rPr>
            </a:br>
            <a:r>
              <a:rPr lang="it-IT" sz="4500">
                <a:solidFill>
                  <a:schemeClr val="dk2"/>
                </a:solidFill>
              </a:rPr>
              <a:t>Work in Progress</a:t>
            </a:r>
            <a:endParaRPr sz="4500">
              <a:solidFill>
                <a:schemeClr val="dk2"/>
              </a:solidFill>
            </a:endParaRPr>
          </a:p>
        </p:txBody>
      </p:sp>
      <p:sp>
        <p:nvSpPr>
          <p:cNvPr id="727" name="Google Shape;727;p17"/>
          <p:cNvSpPr txBox="1">
            <a:spLocks noGrp="1"/>
          </p:cNvSpPr>
          <p:nvPr>
            <p:ph type="subTitle" idx="1"/>
          </p:nvPr>
        </p:nvSpPr>
        <p:spPr>
          <a:xfrm>
            <a:off x="680977" y="3400200"/>
            <a:ext cx="3363300" cy="8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/>
              <a:t>Gioca a Forza 4 con i tuoi amici</a:t>
            </a:r>
            <a:endParaRPr b="1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728" name="Google Shape;728;p17"/>
          <p:cNvGrpSpPr/>
          <p:nvPr/>
        </p:nvGrpSpPr>
        <p:grpSpPr>
          <a:xfrm>
            <a:off x="3999768" y="1206097"/>
            <a:ext cx="5083042" cy="3979726"/>
            <a:chOff x="469775" y="238125"/>
            <a:chExt cx="6679425" cy="5229600"/>
          </a:xfrm>
        </p:grpSpPr>
        <p:sp>
          <p:nvSpPr>
            <p:cNvPr id="729" name="Google Shape;729;p17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7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7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7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7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7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7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7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7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7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7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7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7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7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7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7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7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7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7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7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7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7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7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7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7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7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7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7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7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7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49494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7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7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7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7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7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7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7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7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7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7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7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7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rgbClr val="477797"/>
            </a:solidFill>
            <a:ln w="9525" cap="flat" cmpd="sng">
              <a:solidFill>
                <a:srgbClr val="47779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7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7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7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7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7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rgbClr val="477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7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7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7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7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7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7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7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7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7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7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7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rgbClr val="477797"/>
            </a:solidFill>
            <a:ln w="9525" cap="flat" cmpd="sng">
              <a:solidFill>
                <a:srgbClr val="47779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7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7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7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7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7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7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7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7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46"/>
          <p:cNvSpPr txBox="1">
            <a:spLocks noGrp="1"/>
          </p:cNvSpPr>
          <p:nvPr>
            <p:ph type="title"/>
          </p:nvPr>
        </p:nvSpPr>
        <p:spPr>
          <a:xfrm>
            <a:off x="54501" y="2285400"/>
            <a:ext cx="192861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HAS_WON()</a:t>
            </a:r>
            <a:endParaRPr dirty="0"/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2451C8CD-445A-27AA-6905-C2BB7A5AC020}"/>
              </a:ext>
            </a:extLst>
          </p:cNvPr>
          <p:cNvSpPr txBox="1"/>
          <p:nvPr/>
        </p:nvSpPr>
        <p:spPr>
          <a:xfrm>
            <a:off x="6427757" y="2319241"/>
            <a:ext cx="293456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>
                <a:latin typeface="Barlow Semi Condensed Medium"/>
              </a:rPr>
              <a:t>Controllo di un'eventuale vincita di un giocatore data la sua ultima mossa.</a:t>
            </a:r>
          </a:p>
        </p:txBody>
      </p:sp>
      <p:pic>
        <p:nvPicPr>
          <p:cNvPr id="3" name="Immagine 3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13D09DCF-916E-2C34-2B46-C66FCFFDE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243" y="-156155"/>
            <a:ext cx="3799809" cy="546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29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46"/>
          <p:cNvSpPr txBox="1">
            <a:spLocks noGrp="1"/>
          </p:cNvSpPr>
          <p:nvPr>
            <p:ph type="title"/>
          </p:nvPr>
        </p:nvSpPr>
        <p:spPr>
          <a:xfrm>
            <a:off x="263521" y="368060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PRINT_BOARD()</a:t>
            </a:r>
          </a:p>
        </p:txBody>
      </p:sp>
      <p:sp>
        <p:nvSpPr>
          <p:cNvPr id="7" name="TextBox 15">
            <a:extLst>
              <a:ext uri="{FF2B5EF4-FFF2-40B4-BE49-F238E27FC236}">
                <a16:creationId xmlns:a16="http://schemas.microsoft.com/office/drawing/2014/main" id="{159923A7-6D71-B011-68E7-645E7339AA5B}"/>
              </a:ext>
            </a:extLst>
          </p:cNvPr>
          <p:cNvSpPr txBox="1"/>
          <p:nvPr/>
        </p:nvSpPr>
        <p:spPr>
          <a:xfrm>
            <a:off x="4467378" y="3787864"/>
            <a:ext cx="3898141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b="1" err="1">
                <a:latin typeface="Barlow Semi Condensed Medium"/>
              </a:rPr>
              <a:t>print_board</a:t>
            </a:r>
            <a:r>
              <a:rPr lang="it-IT" b="1">
                <a:latin typeface="Barlow Semi Condensed Medium"/>
              </a:rPr>
              <a:t>()</a:t>
            </a:r>
            <a:r>
              <a:rPr lang="it-IT">
                <a:latin typeface="Barlow Semi Condensed Medium"/>
              </a:rPr>
              <a:t>: stampa la griglia.</a:t>
            </a:r>
            <a:endParaRPr lang="it-IT"/>
          </a:p>
          <a:p>
            <a:endParaRPr lang="it-IT">
              <a:latin typeface="Barlow Semi Condensed Medium"/>
            </a:endParaRPr>
          </a:p>
          <a:p>
            <a:r>
              <a:rPr lang="it-IT" b="1" err="1">
                <a:latin typeface="Barlow Semi Condensed Medium"/>
              </a:rPr>
              <a:t>find_value</a:t>
            </a:r>
            <a:r>
              <a:rPr lang="it-IT" b="1">
                <a:latin typeface="Barlow Semi Condensed Medium"/>
              </a:rPr>
              <a:t>()</a:t>
            </a:r>
            <a:r>
              <a:rPr lang="it-IT">
                <a:latin typeface="Barlow Semi Condensed Medium"/>
              </a:rPr>
              <a:t>: restituisce il carattere da stampare e imposta il suo colore.</a:t>
            </a:r>
          </a:p>
        </p:txBody>
      </p:sp>
      <p:pic>
        <p:nvPicPr>
          <p:cNvPr id="2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BCC3C96-1A1D-6A1E-EF9A-5B81616F2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1580" y="769931"/>
            <a:ext cx="4750094" cy="2952394"/>
          </a:xfrm>
          <a:prstGeom prst="rect">
            <a:avLst/>
          </a:prstGeom>
        </p:spPr>
      </p:pic>
      <p:pic>
        <p:nvPicPr>
          <p:cNvPr id="5" name="Immagine 5" descr="Immagine che contiene testo, monitor, schermo/paravento, elettronica&#10;&#10;Descrizione generata automaticamente">
            <a:extLst>
              <a:ext uri="{FF2B5EF4-FFF2-40B4-BE49-F238E27FC236}">
                <a16:creationId xmlns:a16="http://schemas.microsoft.com/office/drawing/2014/main" id="{619284A1-F9F3-EE6B-4B54-F6683B83F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85" y="766728"/>
            <a:ext cx="4105496" cy="3875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755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46"/>
          <p:cNvSpPr txBox="1">
            <a:spLocks noGrp="1"/>
          </p:cNvSpPr>
          <p:nvPr>
            <p:ph type="title"/>
          </p:nvPr>
        </p:nvSpPr>
        <p:spPr>
          <a:xfrm>
            <a:off x="263521" y="368060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Funzioni secondarie</a:t>
            </a: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2DC062-3C52-7FA8-C19F-2DB190F09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07" y="696397"/>
            <a:ext cx="3853296" cy="4447103"/>
          </a:xfrm>
          <a:prstGeom prst="rect">
            <a:avLst/>
          </a:prstGeom>
        </p:spPr>
      </p:pic>
      <p:sp>
        <p:nvSpPr>
          <p:cNvPr id="3" name="TextBox 15">
            <a:extLst>
              <a:ext uri="{FF2B5EF4-FFF2-40B4-BE49-F238E27FC236}">
                <a16:creationId xmlns:a16="http://schemas.microsoft.com/office/drawing/2014/main" id="{7AFE1E59-3CF5-DE48-8F9B-8139477AC61C}"/>
              </a:ext>
            </a:extLst>
          </p:cNvPr>
          <p:cNvSpPr txBox="1"/>
          <p:nvPr/>
        </p:nvSpPr>
        <p:spPr>
          <a:xfrm>
            <a:off x="4194919" y="2917323"/>
            <a:ext cx="3898141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b="1" err="1">
                <a:latin typeface="Barlow Semi Condensed Medium"/>
              </a:rPr>
              <a:t>icanon_mode</a:t>
            </a:r>
            <a:r>
              <a:rPr lang="it-IT" b="1">
                <a:latin typeface="Barlow Semi Condensed Medium"/>
              </a:rPr>
              <a:t>()</a:t>
            </a:r>
            <a:r>
              <a:rPr lang="it-IT">
                <a:latin typeface="Barlow Semi Condensed Medium"/>
              </a:rPr>
              <a:t>: imposta la modalità ICANON dato come parametro </a:t>
            </a:r>
            <a:r>
              <a:rPr lang="it-IT" err="1">
                <a:latin typeface="Barlow Semi Condensed Medium"/>
              </a:rPr>
              <a:t>true</a:t>
            </a:r>
            <a:r>
              <a:rPr lang="it-IT">
                <a:latin typeface="Barlow Semi Condensed Medium"/>
              </a:rPr>
              <a:t> e vice versa.</a:t>
            </a:r>
            <a:endParaRPr lang="it-IT"/>
          </a:p>
          <a:p>
            <a:endParaRPr lang="it-IT">
              <a:latin typeface="Barlow Semi Condensed Medium"/>
            </a:endParaRPr>
          </a:p>
          <a:p>
            <a:r>
              <a:rPr lang="it-IT" b="1" err="1">
                <a:latin typeface="Barlow Semi Condensed Medium"/>
              </a:rPr>
              <a:t>rotate_number</a:t>
            </a:r>
            <a:r>
              <a:rPr lang="it-IT" b="1">
                <a:latin typeface="Barlow Semi Condensed Medium"/>
              </a:rPr>
              <a:t>()</a:t>
            </a:r>
            <a:r>
              <a:rPr lang="it-IT">
                <a:latin typeface="Barlow Semi Condensed Medium"/>
              </a:rPr>
              <a:t>: </a:t>
            </a:r>
            <a:r>
              <a:rPr lang="it-IT" err="1">
                <a:latin typeface="Barlow Semi Condensed Medium"/>
              </a:rPr>
              <a:t>routa</a:t>
            </a:r>
            <a:r>
              <a:rPr lang="it-IT">
                <a:latin typeface="Barlow Semi Condensed Medium"/>
              </a:rPr>
              <a:t> un numero dato il suo range d'azione.</a:t>
            </a:r>
          </a:p>
        </p:txBody>
      </p:sp>
      <p:pic>
        <p:nvPicPr>
          <p:cNvPr id="4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DC9FC7C5-A5B8-0EC1-BFB1-B506114F76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447" y="1002359"/>
            <a:ext cx="5075717" cy="165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051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Problemi Riscontrati</a:t>
            </a:r>
            <a:endParaRPr/>
          </a:p>
        </p:txBody>
      </p:sp>
      <p:sp>
        <p:nvSpPr>
          <p:cNvPr id="1138" name="Google Shape;1138;p24"/>
          <p:cNvSpPr/>
          <p:nvPr/>
        </p:nvSpPr>
        <p:spPr>
          <a:xfrm>
            <a:off x="713225" y="1270000"/>
            <a:ext cx="2473800" cy="3338400"/>
          </a:xfrm>
          <a:prstGeom prst="roundRect">
            <a:avLst>
              <a:gd name="adj" fmla="val 797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24"/>
          <p:cNvSpPr/>
          <p:nvPr/>
        </p:nvSpPr>
        <p:spPr>
          <a:xfrm>
            <a:off x="3335100" y="1270000"/>
            <a:ext cx="2473800" cy="3338400"/>
          </a:xfrm>
          <a:prstGeom prst="roundRect">
            <a:avLst>
              <a:gd name="adj" fmla="val 6715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24"/>
          <p:cNvSpPr/>
          <p:nvPr/>
        </p:nvSpPr>
        <p:spPr>
          <a:xfrm>
            <a:off x="5956975" y="1270000"/>
            <a:ext cx="2473800" cy="3338400"/>
          </a:xfrm>
          <a:prstGeom prst="roundRect">
            <a:avLst>
              <a:gd name="adj" fmla="val 699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1" name="Google Shape;1141;p24"/>
          <p:cNvGrpSpPr/>
          <p:nvPr/>
        </p:nvGrpSpPr>
        <p:grpSpPr>
          <a:xfrm>
            <a:off x="944225" y="1417788"/>
            <a:ext cx="2011800" cy="2439113"/>
            <a:chOff x="944225" y="1422950"/>
            <a:chExt cx="2011800" cy="2439113"/>
          </a:xfrm>
        </p:grpSpPr>
        <p:sp>
          <p:nvSpPr>
            <p:cNvPr id="1142" name="Google Shape;1142;p24"/>
            <p:cNvSpPr txBox="1"/>
            <p:nvPr/>
          </p:nvSpPr>
          <p:spPr>
            <a:xfrm>
              <a:off x="944225" y="1422950"/>
              <a:ext cx="20118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UNICODE</a:t>
              </a:r>
              <a:endPara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1143" name="Google Shape;1143;p24"/>
            <p:cNvSpPr txBox="1"/>
            <p:nvPr/>
          </p:nvSpPr>
          <p:spPr>
            <a:xfrm>
              <a:off x="944225" y="1981663"/>
              <a:ext cx="2011800" cy="188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39700">
                <a:buClr>
                  <a:schemeClr val="dk1"/>
                </a:buClr>
                <a:buSzPts val="1400"/>
              </a:pPr>
              <a:r>
                <a:rPr lang="it-IT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</a:rPr>
                <a:t>La griglia, composta da Unicode, è stata una delle </a:t>
              </a:r>
              <a:r>
                <a:rPr lang="it-IT" i="1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</a:rPr>
                <a:t>challenge </a:t>
              </a:r>
              <a:r>
                <a:rPr lang="it-IT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</a:rPr>
                <a:t>più difficili da realizzare graficamente.</a:t>
              </a:r>
              <a:endPara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</a:endParaRPr>
            </a:p>
          </p:txBody>
        </p:sp>
      </p:grpSp>
      <p:grpSp>
        <p:nvGrpSpPr>
          <p:cNvPr id="1145" name="Google Shape;1145;p24"/>
          <p:cNvGrpSpPr/>
          <p:nvPr/>
        </p:nvGrpSpPr>
        <p:grpSpPr>
          <a:xfrm>
            <a:off x="3566100" y="1417788"/>
            <a:ext cx="2011800" cy="2439113"/>
            <a:chOff x="3566100" y="1422950"/>
            <a:chExt cx="2011800" cy="2439113"/>
          </a:xfrm>
        </p:grpSpPr>
        <p:sp>
          <p:nvSpPr>
            <p:cNvPr id="1147" name="Google Shape;1147;p24"/>
            <p:cNvSpPr txBox="1"/>
            <p:nvPr/>
          </p:nvSpPr>
          <p:spPr>
            <a:xfrm>
              <a:off x="3566100" y="1422950"/>
              <a:ext cx="20118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CURSORE</a:t>
              </a:r>
              <a:endParaRPr sz="18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1148" name="Google Shape;1148;p24"/>
            <p:cNvSpPr txBox="1"/>
            <p:nvPr/>
          </p:nvSpPr>
          <p:spPr>
            <a:xfrm>
              <a:off x="3566100" y="1981663"/>
              <a:ext cx="2011800" cy="188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39700">
                <a:buClr>
                  <a:schemeClr val="lt1"/>
                </a:buClr>
                <a:buSzPts val="1400"/>
              </a:pPr>
              <a:r>
                <a:rPr lang="it-IT">
                  <a:solidFill>
                    <a:schemeClr val="lt1"/>
                  </a:solidFill>
                  <a:latin typeface="Barlow Semi Condensed"/>
                  <a:ea typeface="Barlow Semi Condensed"/>
                  <a:cs typeface="Barlow Semi Condensed"/>
                </a:rPr>
                <a:t>Ci sono molte strategie per far muovere un cursore, il team WIP4 ha realizzato quella più </a:t>
              </a:r>
              <a:r>
                <a:rPr lang="it-IT" i="1">
                  <a:solidFill>
                    <a:schemeClr val="lt1"/>
                  </a:solidFill>
                  <a:latin typeface="Barlow Semi Condensed"/>
                  <a:ea typeface="Barlow Semi Condensed"/>
                  <a:cs typeface="Barlow Semi Condensed"/>
                </a:rPr>
                <a:t>user friendly</a:t>
              </a:r>
              <a:r>
                <a:rPr lang="it-IT">
                  <a:solidFill>
                    <a:schemeClr val="lt1"/>
                  </a:solidFill>
                  <a:latin typeface="Barlow Semi Condensed"/>
                  <a:ea typeface="Barlow Semi Condensed"/>
                  <a:cs typeface="Barlow Semi Condensed"/>
                </a:rPr>
                <a:t>.</a:t>
              </a:r>
              <a:endParaRPr lang="it-IT">
                <a:solidFill>
                  <a:schemeClr val="lt1"/>
                </a:solidFill>
              </a:endParaRPr>
            </a:p>
          </p:txBody>
        </p:sp>
      </p:grpSp>
      <p:grpSp>
        <p:nvGrpSpPr>
          <p:cNvPr id="1149" name="Google Shape;1149;p24"/>
          <p:cNvGrpSpPr/>
          <p:nvPr/>
        </p:nvGrpSpPr>
        <p:grpSpPr>
          <a:xfrm>
            <a:off x="6187975" y="1417788"/>
            <a:ext cx="2011800" cy="2439113"/>
            <a:chOff x="6187975" y="1422950"/>
            <a:chExt cx="2011800" cy="2439113"/>
          </a:xfrm>
        </p:grpSpPr>
        <p:sp>
          <p:nvSpPr>
            <p:cNvPr id="1151" name="Google Shape;1151;p24"/>
            <p:cNvSpPr txBox="1"/>
            <p:nvPr/>
          </p:nvSpPr>
          <p:spPr>
            <a:xfrm>
              <a:off x="6187975" y="1422950"/>
              <a:ext cx="2011800" cy="5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>
                  <a:solidFill>
                    <a:schemeClr val="accent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VINCITA</a:t>
              </a:r>
              <a:endPara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1152" name="Google Shape;1152;p24"/>
            <p:cNvSpPr txBox="1"/>
            <p:nvPr/>
          </p:nvSpPr>
          <p:spPr>
            <a:xfrm>
              <a:off x="6187975" y="1981663"/>
              <a:ext cx="2011800" cy="188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39700">
                <a:buClr>
                  <a:schemeClr val="dk1"/>
                </a:buClr>
                <a:buSzPts val="1400"/>
              </a:pPr>
              <a:r>
                <a:rPr lang="it-IT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</a:rPr>
                <a:t>Abbiamo studiato il modo più efficiente per controllare tutti i casi di vittoria.</a:t>
              </a:r>
              <a:endPara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46"/>
          <p:cNvSpPr txBox="1">
            <a:spLocks noGrp="1"/>
          </p:cNvSpPr>
          <p:nvPr>
            <p:ph type="title"/>
          </p:nvPr>
        </p:nvSpPr>
        <p:spPr>
          <a:xfrm>
            <a:off x="2132785" y="2116027"/>
            <a:ext cx="488167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4000"/>
              <a:t>Grazie per l'Attenzione</a:t>
            </a:r>
            <a:endParaRPr lang="it-IT"/>
          </a:p>
        </p:txBody>
      </p:sp>
      <p:sp>
        <p:nvSpPr>
          <p:cNvPr id="2" name="Doppia parentesi graffa 1">
            <a:extLst>
              <a:ext uri="{FF2B5EF4-FFF2-40B4-BE49-F238E27FC236}">
                <a16:creationId xmlns:a16="http://schemas.microsoft.com/office/drawing/2014/main" id="{9DE9CB27-0602-CE7D-DD3D-63460983278F}"/>
              </a:ext>
            </a:extLst>
          </p:cNvPr>
          <p:cNvSpPr/>
          <p:nvPr/>
        </p:nvSpPr>
        <p:spPr>
          <a:xfrm>
            <a:off x="2083276" y="2066703"/>
            <a:ext cx="4984090" cy="1357732"/>
          </a:xfrm>
          <a:prstGeom prst="bracePair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Google Shape;3798;p46">
            <a:extLst>
              <a:ext uri="{FF2B5EF4-FFF2-40B4-BE49-F238E27FC236}">
                <a16:creationId xmlns:a16="http://schemas.microsoft.com/office/drawing/2014/main" id="{B14856BD-1B94-19F5-1573-1CAAF80E079B}"/>
              </a:ext>
            </a:extLst>
          </p:cNvPr>
          <p:cNvSpPr txBox="1">
            <a:spLocks/>
          </p:cNvSpPr>
          <p:nvPr/>
        </p:nvSpPr>
        <p:spPr>
          <a:xfrm>
            <a:off x="3834432" y="2867470"/>
            <a:ext cx="147333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2000"/>
              <a:t>Il Team WIP4</a:t>
            </a:r>
          </a:p>
        </p:txBody>
      </p:sp>
    </p:spTree>
    <p:extLst>
      <p:ext uri="{BB962C8B-B14F-4D97-AF65-F5344CB8AC3E}">
        <p14:creationId xmlns:p14="http://schemas.microsoft.com/office/powerpoint/2010/main" val="1962426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2" name="Google Shape;932;p19"/>
          <p:cNvCxnSpPr>
            <a:stCxn id="933" idx="4"/>
            <a:endCxn id="934" idx="0"/>
          </p:cNvCxnSpPr>
          <p:nvPr/>
        </p:nvCxnSpPr>
        <p:spPr>
          <a:xfrm flipH="1">
            <a:off x="2115071" y="2575432"/>
            <a:ext cx="300" cy="292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5" name="Google Shape;935;p19"/>
          <p:cNvCxnSpPr>
            <a:stCxn id="936" idx="4"/>
            <a:endCxn id="937" idx="0"/>
          </p:cNvCxnSpPr>
          <p:nvPr/>
        </p:nvCxnSpPr>
        <p:spPr>
          <a:xfrm>
            <a:off x="5386903" y="2574760"/>
            <a:ext cx="0" cy="293400"/>
          </a:xfrm>
          <a:prstGeom prst="straightConnector1">
            <a:avLst/>
          </a:prstGeom>
          <a:noFill/>
          <a:ln w="9525" cap="flat" cmpd="sng">
            <a:solidFill>
              <a:srgbClr val="49494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9" name="Google Shape;939;p19"/>
          <p:cNvCxnSpPr>
            <a:stCxn id="940" idx="6"/>
            <a:endCxn id="941" idx="2"/>
          </p:cNvCxnSpPr>
          <p:nvPr/>
        </p:nvCxnSpPr>
        <p:spPr>
          <a:xfrm rot="10800000" flipH="1">
            <a:off x="4242512" y="2208698"/>
            <a:ext cx="6528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2" name="Google Shape;942;p19"/>
          <p:cNvCxnSpPr>
            <a:stCxn id="941" idx="6"/>
            <a:endCxn id="943" idx="2"/>
          </p:cNvCxnSpPr>
          <p:nvPr/>
        </p:nvCxnSpPr>
        <p:spPr>
          <a:xfrm rot="10800000" flipH="1">
            <a:off x="5878492" y="2208410"/>
            <a:ext cx="6591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4" name="Google Shape;944;p19"/>
          <p:cNvCxnSpPr>
            <a:stCxn id="945" idx="6"/>
            <a:endCxn id="940" idx="2"/>
          </p:cNvCxnSpPr>
          <p:nvPr/>
        </p:nvCxnSpPr>
        <p:spPr>
          <a:xfrm rot="10800000" flipH="1">
            <a:off x="2606678" y="2208940"/>
            <a:ext cx="6528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6" name="Google Shape;946;p19"/>
          <p:cNvCxnSpPr>
            <a:stCxn id="947" idx="4"/>
            <a:endCxn id="948" idx="0"/>
          </p:cNvCxnSpPr>
          <p:nvPr/>
        </p:nvCxnSpPr>
        <p:spPr>
          <a:xfrm flipH="1">
            <a:off x="3750906" y="2575477"/>
            <a:ext cx="300" cy="292800"/>
          </a:xfrm>
          <a:prstGeom prst="straightConnector1">
            <a:avLst/>
          </a:prstGeom>
          <a:noFill/>
          <a:ln w="9525" cap="flat" cmpd="sng">
            <a:solidFill>
              <a:srgbClr val="49494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49" name="Google Shape;949;p19"/>
          <p:cNvGrpSpPr/>
          <p:nvPr/>
        </p:nvGrpSpPr>
        <p:grpSpPr>
          <a:xfrm>
            <a:off x="3259496" y="1717490"/>
            <a:ext cx="983016" cy="983016"/>
            <a:chOff x="3347725" y="2480342"/>
            <a:chExt cx="810000" cy="810000"/>
          </a:xfrm>
        </p:grpSpPr>
        <p:sp>
          <p:nvSpPr>
            <p:cNvPr id="940" name="Google Shape;940;p19"/>
            <p:cNvSpPr/>
            <p:nvPr/>
          </p:nvSpPr>
          <p:spPr>
            <a:xfrm>
              <a:off x="3347725" y="2480342"/>
              <a:ext cx="810000" cy="810000"/>
            </a:xfrm>
            <a:prstGeom prst="ellipse">
              <a:avLst/>
            </a:prstGeom>
            <a:solidFill>
              <a:srgbClr val="77C6FC"/>
            </a:solidFill>
            <a:ln w="9525" cap="flat" cmpd="sng">
              <a:solidFill>
                <a:srgbClr val="49494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3451091" y="2583719"/>
              <a:ext cx="603600" cy="6036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49494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19"/>
          <p:cNvGrpSpPr/>
          <p:nvPr/>
        </p:nvGrpSpPr>
        <p:grpSpPr>
          <a:xfrm>
            <a:off x="4895274" y="1717101"/>
            <a:ext cx="983218" cy="983218"/>
            <a:chOff x="4987056" y="2480342"/>
            <a:chExt cx="809100" cy="809100"/>
          </a:xfrm>
        </p:grpSpPr>
        <p:sp>
          <p:nvSpPr>
            <p:cNvPr id="941" name="Google Shape;941;p19"/>
            <p:cNvSpPr/>
            <p:nvPr/>
          </p:nvSpPr>
          <p:spPr>
            <a:xfrm>
              <a:off x="4987056" y="2480342"/>
              <a:ext cx="809100" cy="8091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rgbClr val="49494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5090423" y="2583719"/>
              <a:ext cx="602400" cy="60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49494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51" name="Google Shape;951;p19"/>
          <p:cNvCxnSpPr>
            <a:stCxn id="952" idx="4"/>
            <a:endCxn id="953" idx="0"/>
          </p:cNvCxnSpPr>
          <p:nvPr/>
        </p:nvCxnSpPr>
        <p:spPr>
          <a:xfrm>
            <a:off x="7029149" y="2574563"/>
            <a:ext cx="300" cy="293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4" name="Google Shape;954;p19"/>
          <p:cNvGrpSpPr/>
          <p:nvPr/>
        </p:nvGrpSpPr>
        <p:grpSpPr>
          <a:xfrm>
            <a:off x="6537520" y="1716903"/>
            <a:ext cx="983218" cy="983218"/>
            <a:chOff x="6626363" y="2480342"/>
            <a:chExt cx="809100" cy="809100"/>
          </a:xfrm>
        </p:grpSpPr>
        <p:sp>
          <p:nvSpPr>
            <p:cNvPr id="943" name="Google Shape;943;p19"/>
            <p:cNvSpPr/>
            <p:nvPr/>
          </p:nvSpPr>
          <p:spPr>
            <a:xfrm>
              <a:off x="6626363" y="2480342"/>
              <a:ext cx="809100" cy="809100"/>
            </a:xfrm>
            <a:prstGeom prst="ellipse">
              <a:avLst/>
            </a:prstGeom>
            <a:solidFill>
              <a:srgbClr val="77C6FC"/>
            </a:solidFill>
            <a:ln w="9525" cap="flat" cmpd="sng">
              <a:solidFill>
                <a:srgbClr val="49494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6729729" y="2583719"/>
              <a:ext cx="602400" cy="6024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" name="Google Shape;955;p19"/>
          <p:cNvGrpSpPr/>
          <p:nvPr/>
        </p:nvGrpSpPr>
        <p:grpSpPr>
          <a:xfrm>
            <a:off x="1623622" y="1717530"/>
            <a:ext cx="983056" cy="983421"/>
            <a:chOff x="1708681" y="2480698"/>
            <a:chExt cx="809100" cy="809400"/>
          </a:xfrm>
        </p:grpSpPr>
        <p:sp>
          <p:nvSpPr>
            <p:cNvPr id="945" name="Google Shape;945;p19"/>
            <p:cNvSpPr/>
            <p:nvPr/>
          </p:nvSpPr>
          <p:spPr>
            <a:xfrm>
              <a:off x="1708681" y="2480698"/>
              <a:ext cx="809100" cy="8094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rgbClr val="49494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1812063" y="2584091"/>
              <a:ext cx="602700" cy="6027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49494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8" name="Google Shape;948;p19"/>
          <p:cNvSpPr/>
          <p:nvPr/>
        </p:nvSpPr>
        <p:spPr>
          <a:xfrm>
            <a:off x="3711104" y="2868250"/>
            <a:ext cx="79800" cy="798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19"/>
          <p:cNvSpPr/>
          <p:nvPr/>
        </p:nvSpPr>
        <p:spPr>
          <a:xfrm>
            <a:off x="6989441" y="2868250"/>
            <a:ext cx="79800" cy="798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3D3D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19"/>
          <p:cNvSpPr/>
          <p:nvPr/>
        </p:nvSpPr>
        <p:spPr>
          <a:xfrm>
            <a:off x="2075250" y="2868250"/>
            <a:ext cx="79800" cy="798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rgbClr val="3D3D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19"/>
          <p:cNvSpPr/>
          <p:nvPr/>
        </p:nvSpPr>
        <p:spPr>
          <a:xfrm>
            <a:off x="5346983" y="2868250"/>
            <a:ext cx="79800" cy="798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6" name="Google Shape;956;p19"/>
          <p:cNvGrpSpPr/>
          <p:nvPr/>
        </p:nvGrpSpPr>
        <p:grpSpPr>
          <a:xfrm>
            <a:off x="6294500" y="1947125"/>
            <a:ext cx="1463100" cy="2340501"/>
            <a:chOff x="6294500" y="1947125"/>
            <a:chExt cx="1463100" cy="2340501"/>
          </a:xfrm>
        </p:grpSpPr>
        <p:sp>
          <p:nvSpPr>
            <p:cNvPr id="957" name="Google Shape;957;p19"/>
            <p:cNvSpPr txBox="1"/>
            <p:nvPr/>
          </p:nvSpPr>
          <p:spPr>
            <a:xfrm>
              <a:off x="6670550" y="1947125"/>
              <a:ext cx="7044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1"/>
                  </a:solidFill>
                  <a:latin typeface="Fjalla One"/>
                  <a:ea typeface="Fjalla One"/>
                  <a:cs typeface="Fjalla One"/>
                  <a:sym typeface="Fjalla One"/>
                </a:rPr>
                <a:t>4</a:t>
              </a:r>
              <a:endParaRPr sz="40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endParaRPr>
            </a:p>
          </p:txBody>
        </p:sp>
        <p:sp>
          <p:nvSpPr>
            <p:cNvPr id="958" name="Google Shape;958;p19"/>
            <p:cNvSpPr txBox="1"/>
            <p:nvPr/>
          </p:nvSpPr>
          <p:spPr>
            <a:xfrm>
              <a:off x="6294500" y="3017413"/>
              <a:ext cx="1463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>
                  <a:solidFill>
                    <a:schemeClr val="accent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Forza 4</a:t>
              </a:r>
              <a:endPara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959" name="Google Shape;959;p19"/>
            <p:cNvSpPr txBox="1"/>
            <p:nvPr/>
          </p:nvSpPr>
          <p:spPr>
            <a:xfrm>
              <a:off x="6294500" y="3479125"/>
              <a:ext cx="1463100" cy="8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/>
              <a:r>
                <a:rPr lang="it-IT" sz="1200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</a:rPr>
                <a:t>Lo scopo del progetto è realizzare il famoso gioco di Forza 4</a:t>
              </a:r>
            </a:p>
          </p:txBody>
        </p:sp>
      </p:grpSp>
      <p:grpSp>
        <p:nvGrpSpPr>
          <p:cNvPr id="960" name="Google Shape;960;p19"/>
          <p:cNvGrpSpPr/>
          <p:nvPr/>
        </p:nvGrpSpPr>
        <p:grpSpPr>
          <a:xfrm>
            <a:off x="3020642" y="1947125"/>
            <a:ext cx="1463250" cy="2340501"/>
            <a:chOff x="3020567" y="1947125"/>
            <a:chExt cx="1463250" cy="2340501"/>
          </a:xfrm>
        </p:grpSpPr>
        <p:sp>
          <p:nvSpPr>
            <p:cNvPr id="961" name="Google Shape;961;p19"/>
            <p:cNvSpPr txBox="1"/>
            <p:nvPr/>
          </p:nvSpPr>
          <p:spPr>
            <a:xfrm>
              <a:off x="3398804" y="1947125"/>
              <a:ext cx="7044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1"/>
                  </a:solidFill>
                  <a:latin typeface="Fjalla One"/>
                  <a:ea typeface="Fjalla One"/>
                  <a:cs typeface="Fjalla One"/>
                  <a:sym typeface="Fjalla One"/>
                </a:rPr>
                <a:t>I</a:t>
              </a:r>
              <a:endParaRPr sz="40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endParaRPr>
            </a:p>
          </p:txBody>
        </p:sp>
        <p:sp>
          <p:nvSpPr>
            <p:cNvPr id="962" name="Google Shape;962;p19"/>
            <p:cNvSpPr txBox="1"/>
            <p:nvPr/>
          </p:nvSpPr>
          <p:spPr>
            <a:xfrm>
              <a:off x="3020567" y="3017413"/>
              <a:ext cx="1463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In</a:t>
              </a:r>
              <a:endPara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963" name="Google Shape;963;p19"/>
            <p:cNvSpPr txBox="1"/>
            <p:nvPr/>
          </p:nvSpPr>
          <p:spPr>
            <a:xfrm>
              <a:off x="3020717" y="3479125"/>
              <a:ext cx="1463100" cy="8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/>
              <a:r>
                <a:rPr lang="it-IT" sz="1200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</a:rPr>
                <a:t>In qualsiasi luogo si lavora, anche sui mezzi pubblici</a:t>
              </a:r>
            </a:p>
          </p:txBody>
        </p:sp>
      </p:grpSp>
      <p:grpSp>
        <p:nvGrpSpPr>
          <p:cNvPr id="964" name="Google Shape;964;p19"/>
          <p:cNvGrpSpPr/>
          <p:nvPr/>
        </p:nvGrpSpPr>
        <p:grpSpPr>
          <a:xfrm>
            <a:off x="4657608" y="1947125"/>
            <a:ext cx="1463175" cy="2340501"/>
            <a:chOff x="4657533" y="1947125"/>
            <a:chExt cx="1463175" cy="2340501"/>
          </a:xfrm>
        </p:grpSpPr>
        <p:sp>
          <p:nvSpPr>
            <p:cNvPr id="965" name="Google Shape;965;p19"/>
            <p:cNvSpPr txBox="1"/>
            <p:nvPr/>
          </p:nvSpPr>
          <p:spPr>
            <a:xfrm>
              <a:off x="5034683" y="1947125"/>
              <a:ext cx="7044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1"/>
                  </a:solidFill>
                  <a:latin typeface="Fjalla One"/>
                  <a:ea typeface="Fjalla One"/>
                  <a:cs typeface="Fjalla One"/>
                  <a:sym typeface="Fjalla One"/>
                </a:rPr>
                <a:t>P</a:t>
              </a:r>
              <a:endParaRPr sz="40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endParaRPr>
            </a:p>
          </p:txBody>
        </p:sp>
        <p:sp>
          <p:nvSpPr>
            <p:cNvPr id="966" name="Google Shape;966;p19"/>
            <p:cNvSpPr txBox="1"/>
            <p:nvPr/>
          </p:nvSpPr>
          <p:spPr>
            <a:xfrm>
              <a:off x="4657533" y="3017413"/>
              <a:ext cx="1463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Progress</a:t>
              </a:r>
              <a:endPara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967" name="Google Shape;967;p19"/>
            <p:cNvSpPr txBox="1"/>
            <p:nvPr/>
          </p:nvSpPr>
          <p:spPr>
            <a:xfrm>
              <a:off x="4657608" y="3479125"/>
              <a:ext cx="1463100" cy="8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/>
              <a:r>
                <a:rPr lang="it-IT" sz="1200">
                  <a:solidFill>
                    <a:schemeClr val="dk1"/>
                  </a:solidFill>
                  <a:latin typeface="Barlow Semi Condensed"/>
                  <a:sym typeface="Barlow Semi Condensed"/>
                </a:rPr>
                <a:t>Ogni giorno sempre un passo avanti</a:t>
              </a:r>
              <a:endParaRPr lang="it-IT">
                <a:solidFill>
                  <a:schemeClr val="dk1"/>
                </a:solidFill>
              </a:endParaRPr>
            </a:p>
          </p:txBody>
        </p:sp>
      </p:grpSp>
      <p:grpSp>
        <p:nvGrpSpPr>
          <p:cNvPr id="968" name="Google Shape;968;p19"/>
          <p:cNvGrpSpPr/>
          <p:nvPr/>
        </p:nvGrpSpPr>
        <p:grpSpPr>
          <a:xfrm>
            <a:off x="1383600" y="1947125"/>
            <a:ext cx="1463325" cy="2340501"/>
            <a:chOff x="1383600" y="1947125"/>
            <a:chExt cx="1463325" cy="2340501"/>
          </a:xfrm>
        </p:grpSpPr>
        <p:sp>
          <p:nvSpPr>
            <p:cNvPr id="969" name="Google Shape;969;p19"/>
            <p:cNvSpPr txBox="1"/>
            <p:nvPr/>
          </p:nvSpPr>
          <p:spPr>
            <a:xfrm>
              <a:off x="1762950" y="1947125"/>
              <a:ext cx="7044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1"/>
                  </a:solidFill>
                  <a:latin typeface="Fjalla One"/>
                  <a:ea typeface="Fjalla One"/>
                  <a:cs typeface="Fjalla One"/>
                  <a:sym typeface="Fjalla One"/>
                </a:rPr>
                <a:t>W</a:t>
              </a:r>
              <a:endParaRPr sz="40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endParaRPr>
            </a:p>
          </p:txBody>
        </p:sp>
        <p:sp>
          <p:nvSpPr>
            <p:cNvPr id="970" name="Google Shape;970;p19"/>
            <p:cNvSpPr txBox="1"/>
            <p:nvPr/>
          </p:nvSpPr>
          <p:spPr>
            <a:xfrm>
              <a:off x="1383600" y="3017413"/>
              <a:ext cx="1463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Work</a:t>
              </a:r>
              <a:endPara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  <p:sp>
          <p:nvSpPr>
            <p:cNvPr id="971" name="Google Shape;971;p19"/>
            <p:cNvSpPr txBox="1"/>
            <p:nvPr/>
          </p:nvSpPr>
          <p:spPr>
            <a:xfrm>
              <a:off x="1383825" y="3479125"/>
              <a:ext cx="1463100" cy="8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/>
              <a:r>
                <a:rPr lang="it-IT" sz="1200">
                  <a:solidFill>
                    <a:schemeClr val="dk1"/>
                  </a:solidFill>
                  <a:latin typeface="Barlow Semi Condensed"/>
                  <a:sym typeface="Barlow Semi Condensed"/>
                </a:rPr>
                <a:t>Il motto del team di sviluppo è "Lavorando si impara"</a:t>
              </a:r>
              <a:endParaRPr lang="it-IT" sz="1200">
                <a:solidFill>
                  <a:schemeClr val="dk1"/>
                </a:solidFill>
              </a:endParaRPr>
            </a:p>
          </p:txBody>
        </p:sp>
      </p:grpSp>
      <p:sp>
        <p:nvSpPr>
          <p:cNvPr id="3" name="Google Shape;927;p18">
            <a:extLst>
              <a:ext uri="{FF2B5EF4-FFF2-40B4-BE49-F238E27FC236}">
                <a16:creationId xmlns:a16="http://schemas.microsoft.com/office/drawing/2014/main" id="{FA030006-972E-DE01-33C1-0BDD588EAD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50789" y="207233"/>
            <a:ext cx="1862948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/>
              <a:t>Il Progetto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8"/>
          <p:cNvSpPr txBox="1">
            <a:spLocks noGrp="1"/>
          </p:cNvSpPr>
          <p:nvPr>
            <p:ph type="subTitle" idx="1"/>
          </p:nvPr>
        </p:nvSpPr>
        <p:spPr>
          <a:xfrm>
            <a:off x="1287900" y="1398000"/>
            <a:ext cx="6568200" cy="202343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882650" lvl="1" indent="-28575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ourier New" panose="02070309020205020404" pitchFamily="49" charset="0"/>
              <a:buChar char="o"/>
            </a:pPr>
            <a:r>
              <a:rPr lang="it-IT"/>
              <a:t>Composto da una griglia 6x7 e da pedine da inserire</a:t>
            </a:r>
          </a:p>
          <a:p>
            <a:pPr marL="882650" lvl="1" indent="-28575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ourier New" panose="02070309020205020404" pitchFamily="49" charset="0"/>
              <a:buChar char="o"/>
            </a:pPr>
            <a:r>
              <a:rPr lang="it-IT"/>
              <a:t>Massimo 2 giocatori</a:t>
            </a:r>
          </a:p>
          <a:p>
            <a:pPr marL="882650" lvl="1" indent="-285750">
              <a:buClr>
                <a:srgbClr val="434343"/>
              </a:buClr>
              <a:buFont typeface="Courier New" panose="02070309020205020404" pitchFamily="49" charset="0"/>
              <a:buChar char="o"/>
            </a:pPr>
            <a:r>
              <a:rPr lang="it-IT"/>
              <a:t>Allinea 4 pedine in orizzontale, verticale o diagonale per vincere</a:t>
            </a:r>
          </a:p>
          <a:p>
            <a:pPr marL="882650" lvl="1" indent="-28575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ourier New" panose="02070309020205020404" pitchFamily="49" charset="0"/>
              <a:buChar char="o"/>
            </a:pPr>
            <a:r>
              <a:rPr lang="it-IT"/>
              <a:t>In possesso della MB (Milton Bradley) dal 1984</a:t>
            </a:r>
          </a:p>
        </p:txBody>
      </p:sp>
      <p:sp>
        <p:nvSpPr>
          <p:cNvPr id="927" name="Google Shape;927;p18"/>
          <p:cNvSpPr txBox="1">
            <a:spLocks noGrp="1"/>
          </p:cNvSpPr>
          <p:nvPr>
            <p:ph type="title"/>
          </p:nvPr>
        </p:nvSpPr>
        <p:spPr>
          <a:xfrm>
            <a:off x="1842934" y="765442"/>
            <a:ext cx="123164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/>
              <a:t>Il Gioco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68C8D5-7778-E540-9970-526F26206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5972" y="296546"/>
            <a:ext cx="2278919" cy="197506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4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Suddivisione del Programma</a:t>
            </a:r>
            <a:endParaRPr/>
          </a:p>
        </p:txBody>
      </p:sp>
      <p:sp>
        <p:nvSpPr>
          <p:cNvPr id="3799" name="Google Shape;3799;p46"/>
          <p:cNvSpPr/>
          <p:nvPr/>
        </p:nvSpPr>
        <p:spPr>
          <a:xfrm>
            <a:off x="3516817" y="2006799"/>
            <a:ext cx="1284938" cy="1055919"/>
          </a:xfrm>
          <a:custGeom>
            <a:avLst/>
            <a:gdLst/>
            <a:ahLst/>
            <a:cxnLst/>
            <a:rect l="l" t="t" r="r" b="b"/>
            <a:pathLst>
              <a:path w="127950" h="105145" extrusionOk="0">
                <a:moveTo>
                  <a:pt x="18697" y="0"/>
                </a:moveTo>
                <a:cubicBezTo>
                  <a:pt x="8371" y="0"/>
                  <a:pt x="1" y="8371"/>
                  <a:pt x="1" y="18697"/>
                </a:cubicBezTo>
                <a:lnTo>
                  <a:pt x="1" y="105145"/>
                </a:lnTo>
                <a:lnTo>
                  <a:pt x="36857" y="105145"/>
                </a:lnTo>
                <a:cubicBezTo>
                  <a:pt x="35719" y="102283"/>
                  <a:pt x="35385" y="99165"/>
                  <a:pt x="35897" y="96130"/>
                </a:cubicBezTo>
                <a:cubicBezTo>
                  <a:pt x="37137" y="88648"/>
                  <a:pt x="43398" y="82793"/>
                  <a:pt x="50957" y="82096"/>
                </a:cubicBezTo>
                <a:cubicBezTo>
                  <a:pt x="51501" y="82045"/>
                  <a:pt x="52041" y="82020"/>
                  <a:pt x="52575" y="82020"/>
                </a:cubicBezTo>
                <a:cubicBezTo>
                  <a:pt x="61906" y="82020"/>
                  <a:pt x="69475" y="89593"/>
                  <a:pt x="69475" y="98926"/>
                </a:cubicBezTo>
                <a:cubicBezTo>
                  <a:pt x="69475" y="101055"/>
                  <a:pt x="69070" y="103165"/>
                  <a:pt x="68283" y="105145"/>
                </a:cubicBezTo>
                <a:lnTo>
                  <a:pt x="105145" y="105145"/>
                </a:lnTo>
                <a:lnTo>
                  <a:pt x="105145" y="68419"/>
                </a:lnTo>
                <a:cubicBezTo>
                  <a:pt x="106958" y="69088"/>
                  <a:pt x="108908" y="69476"/>
                  <a:pt x="110955" y="69476"/>
                </a:cubicBezTo>
                <a:cubicBezTo>
                  <a:pt x="111990" y="69476"/>
                  <a:pt x="113050" y="69377"/>
                  <a:pt x="114130" y="69164"/>
                </a:cubicBezTo>
                <a:cubicBezTo>
                  <a:pt x="121952" y="67632"/>
                  <a:pt x="127801" y="60687"/>
                  <a:pt x="127866" y="52715"/>
                </a:cubicBezTo>
                <a:cubicBezTo>
                  <a:pt x="127950" y="43313"/>
                  <a:pt x="120348" y="35664"/>
                  <a:pt x="110964" y="35664"/>
                </a:cubicBezTo>
                <a:cubicBezTo>
                  <a:pt x="108979" y="35670"/>
                  <a:pt x="107005" y="36028"/>
                  <a:pt x="105145" y="36720"/>
                </a:cubicBezTo>
                <a:lnTo>
                  <a:pt x="105145" y="0"/>
                </a:ln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0" name="Google Shape;3800;p46"/>
          <p:cNvSpPr/>
          <p:nvPr/>
        </p:nvSpPr>
        <p:spPr>
          <a:xfrm>
            <a:off x="3516254" y="2830997"/>
            <a:ext cx="1055919" cy="1284114"/>
          </a:xfrm>
          <a:custGeom>
            <a:avLst/>
            <a:gdLst/>
            <a:ahLst/>
            <a:cxnLst/>
            <a:rect l="l" t="t" r="r" b="b"/>
            <a:pathLst>
              <a:path w="105145" h="127868" extrusionOk="0">
                <a:moveTo>
                  <a:pt x="52573" y="1"/>
                </a:moveTo>
                <a:cubicBezTo>
                  <a:pt x="43236" y="1"/>
                  <a:pt x="35664" y="7567"/>
                  <a:pt x="35664" y="16910"/>
                </a:cubicBezTo>
                <a:cubicBezTo>
                  <a:pt x="35670" y="18895"/>
                  <a:pt x="36028" y="20862"/>
                  <a:pt x="36720" y="22722"/>
                </a:cubicBezTo>
                <a:lnTo>
                  <a:pt x="0" y="22722"/>
                </a:lnTo>
                <a:lnTo>
                  <a:pt x="0" y="110011"/>
                </a:lnTo>
                <a:cubicBezTo>
                  <a:pt x="0" y="119872"/>
                  <a:pt x="7995" y="127867"/>
                  <a:pt x="17862" y="127867"/>
                </a:cubicBezTo>
                <a:lnTo>
                  <a:pt x="105145" y="127867"/>
                </a:lnTo>
                <a:lnTo>
                  <a:pt x="105145" y="91010"/>
                </a:lnTo>
                <a:cubicBezTo>
                  <a:pt x="103158" y="91801"/>
                  <a:pt x="101044" y="92206"/>
                  <a:pt x="98916" y="92206"/>
                </a:cubicBezTo>
                <a:cubicBezTo>
                  <a:pt x="98350" y="92206"/>
                  <a:pt x="97782" y="92177"/>
                  <a:pt x="97215" y="92119"/>
                </a:cubicBezTo>
                <a:cubicBezTo>
                  <a:pt x="88869" y="91267"/>
                  <a:pt x="82269" y="84184"/>
                  <a:pt x="82024" y="75802"/>
                </a:cubicBezTo>
                <a:cubicBezTo>
                  <a:pt x="81744" y="66233"/>
                  <a:pt x="89417" y="58393"/>
                  <a:pt x="98920" y="58393"/>
                </a:cubicBezTo>
                <a:cubicBezTo>
                  <a:pt x="101055" y="58393"/>
                  <a:pt x="103159" y="58792"/>
                  <a:pt x="105139" y="59585"/>
                </a:cubicBezTo>
                <a:lnTo>
                  <a:pt x="105139" y="22728"/>
                </a:lnTo>
                <a:lnTo>
                  <a:pt x="68419" y="22728"/>
                </a:lnTo>
                <a:cubicBezTo>
                  <a:pt x="69427" y="19992"/>
                  <a:pt x="69796" y="16951"/>
                  <a:pt x="69164" y="13738"/>
                </a:cubicBezTo>
                <a:cubicBezTo>
                  <a:pt x="67632" y="5922"/>
                  <a:pt x="60686" y="73"/>
                  <a:pt x="52715" y="2"/>
                </a:cubicBezTo>
                <a:cubicBezTo>
                  <a:pt x="52668" y="1"/>
                  <a:pt x="52620" y="1"/>
                  <a:pt x="52573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1" name="Google Shape;3801;p46"/>
          <p:cNvSpPr/>
          <p:nvPr/>
        </p:nvSpPr>
        <p:spPr>
          <a:xfrm>
            <a:off x="4570981" y="2009360"/>
            <a:ext cx="1055929" cy="1273615"/>
          </a:xfrm>
          <a:custGeom>
            <a:avLst/>
            <a:gdLst/>
            <a:ahLst/>
            <a:cxnLst/>
            <a:rect l="l" t="t" r="r" b="b"/>
            <a:pathLst>
              <a:path w="105146" h="127873" extrusionOk="0">
                <a:moveTo>
                  <a:pt x="1" y="1"/>
                </a:moveTo>
                <a:lnTo>
                  <a:pt x="1" y="36857"/>
                </a:lnTo>
                <a:cubicBezTo>
                  <a:pt x="1988" y="36066"/>
                  <a:pt x="4101" y="35662"/>
                  <a:pt x="6229" y="35662"/>
                </a:cubicBezTo>
                <a:cubicBezTo>
                  <a:pt x="6796" y="35662"/>
                  <a:pt x="7364" y="35691"/>
                  <a:pt x="7930" y="35748"/>
                </a:cubicBezTo>
                <a:cubicBezTo>
                  <a:pt x="16277" y="36595"/>
                  <a:pt x="22877" y="43684"/>
                  <a:pt x="23121" y="52066"/>
                </a:cubicBezTo>
                <a:cubicBezTo>
                  <a:pt x="23396" y="61635"/>
                  <a:pt x="15722" y="69481"/>
                  <a:pt x="6219" y="69481"/>
                </a:cubicBezTo>
                <a:cubicBezTo>
                  <a:pt x="4091" y="69475"/>
                  <a:pt x="1980" y="69076"/>
                  <a:pt x="1" y="68289"/>
                </a:cubicBezTo>
                <a:lnTo>
                  <a:pt x="1" y="105145"/>
                </a:lnTo>
                <a:lnTo>
                  <a:pt x="36720" y="105145"/>
                </a:lnTo>
                <a:cubicBezTo>
                  <a:pt x="35719" y="107882"/>
                  <a:pt x="35343" y="110916"/>
                  <a:pt x="35975" y="114130"/>
                </a:cubicBezTo>
                <a:cubicBezTo>
                  <a:pt x="37513" y="121952"/>
                  <a:pt x="44459" y="127801"/>
                  <a:pt x="52424" y="127872"/>
                </a:cubicBezTo>
                <a:cubicBezTo>
                  <a:pt x="52472" y="127873"/>
                  <a:pt x="52519" y="127873"/>
                  <a:pt x="52567" y="127873"/>
                </a:cubicBezTo>
                <a:cubicBezTo>
                  <a:pt x="61909" y="127873"/>
                  <a:pt x="69481" y="120301"/>
                  <a:pt x="69481" y="110964"/>
                </a:cubicBezTo>
                <a:cubicBezTo>
                  <a:pt x="69475" y="108979"/>
                  <a:pt x="69118" y="107005"/>
                  <a:pt x="68426" y="105145"/>
                </a:cubicBezTo>
                <a:lnTo>
                  <a:pt x="105145" y="105145"/>
                </a:lnTo>
                <a:lnTo>
                  <a:pt x="105145" y="16354"/>
                </a:lnTo>
                <a:cubicBezTo>
                  <a:pt x="105140" y="7328"/>
                  <a:pt x="97818" y="1"/>
                  <a:pt x="88786" y="1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2" name="Google Shape;3802;p46"/>
          <p:cNvSpPr/>
          <p:nvPr/>
        </p:nvSpPr>
        <p:spPr>
          <a:xfrm>
            <a:off x="4342871" y="3055165"/>
            <a:ext cx="1284878" cy="1055868"/>
          </a:xfrm>
          <a:custGeom>
            <a:avLst/>
            <a:gdLst/>
            <a:ahLst/>
            <a:cxnLst/>
            <a:rect l="l" t="t" r="r" b="b"/>
            <a:pathLst>
              <a:path w="127944" h="105140" extrusionOk="0">
                <a:moveTo>
                  <a:pt x="22805" y="0"/>
                </a:moveTo>
                <a:lnTo>
                  <a:pt x="22805" y="36720"/>
                </a:lnTo>
                <a:cubicBezTo>
                  <a:pt x="20992" y="36051"/>
                  <a:pt x="19042" y="35663"/>
                  <a:pt x="16995" y="35663"/>
                </a:cubicBezTo>
                <a:cubicBezTo>
                  <a:pt x="15960" y="35663"/>
                  <a:pt x="14900" y="35762"/>
                  <a:pt x="13820" y="35975"/>
                </a:cubicBezTo>
                <a:cubicBezTo>
                  <a:pt x="5998" y="37513"/>
                  <a:pt x="150" y="44453"/>
                  <a:pt x="78" y="52424"/>
                </a:cubicBezTo>
                <a:cubicBezTo>
                  <a:pt x="1" y="61826"/>
                  <a:pt x="7602" y="69481"/>
                  <a:pt x="16986" y="69481"/>
                </a:cubicBezTo>
                <a:cubicBezTo>
                  <a:pt x="18971" y="69475"/>
                  <a:pt x="20945" y="69117"/>
                  <a:pt x="22805" y="68420"/>
                </a:cubicBezTo>
                <a:lnTo>
                  <a:pt x="22805" y="105139"/>
                </a:lnTo>
                <a:lnTo>
                  <a:pt x="108943" y="105139"/>
                </a:lnTo>
                <a:cubicBezTo>
                  <a:pt x="119436" y="105139"/>
                  <a:pt x="127944" y="96631"/>
                  <a:pt x="127944" y="86138"/>
                </a:cubicBezTo>
                <a:lnTo>
                  <a:pt x="127944" y="0"/>
                </a:lnTo>
                <a:lnTo>
                  <a:pt x="91087" y="0"/>
                </a:lnTo>
                <a:cubicBezTo>
                  <a:pt x="92088" y="2510"/>
                  <a:pt x="92470" y="5235"/>
                  <a:pt x="92196" y="7924"/>
                </a:cubicBezTo>
                <a:cubicBezTo>
                  <a:pt x="91343" y="16271"/>
                  <a:pt x="84260" y="22870"/>
                  <a:pt x="75878" y="23115"/>
                </a:cubicBezTo>
                <a:cubicBezTo>
                  <a:pt x="75708" y="23120"/>
                  <a:pt x="75539" y="23122"/>
                  <a:pt x="75370" y="23122"/>
                </a:cubicBezTo>
                <a:cubicBezTo>
                  <a:pt x="66033" y="23122"/>
                  <a:pt x="58469" y="15553"/>
                  <a:pt x="58469" y="6219"/>
                </a:cubicBezTo>
                <a:cubicBezTo>
                  <a:pt x="58469" y="4084"/>
                  <a:pt x="58869" y="1980"/>
                  <a:pt x="59662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3" name="Google Shape;3803;p46"/>
          <p:cNvGrpSpPr/>
          <p:nvPr/>
        </p:nvGrpSpPr>
        <p:grpSpPr>
          <a:xfrm>
            <a:off x="6574700" y="1896535"/>
            <a:ext cx="1849500" cy="1004678"/>
            <a:chOff x="6574700" y="1896535"/>
            <a:chExt cx="1849500" cy="1004678"/>
          </a:xfrm>
        </p:grpSpPr>
        <p:sp>
          <p:nvSpPr>
            <p:cNvPr id="3804" name="Google Shape;3804;p46"/>
            <p:cNvSpPr txBox="1"/>
            <p:nvPr/>
          </p:nvSpPr>
          <p:spPr>
            <a:xfrm>
              <a:off x="6574700" y="2315913"/>
              <a:ext cx="1849500" cy="5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Controlla se c’è un vincitore</a:t>
              </a:r>
              <a:endPara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3805" name="Google Shape;3805;p46"/>
            <p:cNvSpPr/>
            <p:nvPr/>
          </p:nvSpPr>
          <p:spPr>
            <a:xfrm>
              <a:off x="6592700" y="1896535"/>
              <a:ext cx="1813500" cy="419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h</a:t>
              </a:r>
              <a:r>
                <a:rPr lang="en" sz="1800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as_won()</a:t>
              </a:r>
              <a:endParaRPr sz="1800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grpSp>
        <p:nvGrpSpPr>
          <p:cNvPr id="3806" name="Google Shape;3806;p46"/>
          <p:cNvGrpSpPr/>
          <p:nvPr/>
        </p:nvGrpSpPr>
        <p:grpSpPr>
          <a:xfrm>
            <a:off x="6580756" y="3603897"/>
            <a:ext cx="1849500" cy="1004679"/>
            <a:chOff x="6580756" y="3603897"/>
            <a:chExt cx="1849500" cy="1004679"/>
          </a:xfrm>
        </p:grpSpPr>
        <p:sp>
          <p:nvSpPr>
            <p:cNvPr id="3807" name="Google Shape;3807;p46"/>
            <p:cNvSpPr txBox="1"/>
            <p:nvPr/>
          </p:nvSpPr>
          <p:spPr>
            <a:xfrm>
              <a:off x="6580756" y="4023276"/>
              <a:ext cx="1849500" cy="5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V</a:t>
              </a:r>
              <a:r>
                <a:rPr lang="en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isualizza la tabella</a:t>
              </a:r>
              <a:endPara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3808" name="Google Shape;3808;p46"/>
            <p:cNvSpPr/>
            <p:nvPr/>
          </p:nvSpPr>
          <p:spPr>
            <a:xfrm>
              <a:off x="6592700" y="3603897"/>
              <a:ext cx="1813500" cy="419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p</a:t>
              </a:r>
              <a:r>
                <a:rPr lang="en" sz="1800">
                  <a:solidFill>
                    <a:schemeClr val="dk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rint_board()</a:t>
              </a:r>
              <a:endParaRPr sz="1800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cxnSp>
        <p:nvCxnSpPr>
          <p:cNvPr id="3809" name="Google Shape;3809;p46"/>
          <p:cNvCxnSpPr>
            <a:stCxn id="3810" idx="3"/>
          </p:cNvCxnSpPr>
          <p:nvPr/>
        </p:nvCxnSpPr>
        <p:spPr>
          <a:xfrm>
            <a:off x="2551300" y="2106235"/>
            <a:ext cx="1162800" cy="193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11" name="Google Shape;3811;p46"/>
          <p:cNvCxnSpPr>
            <a:stCxn id="3812" idx="3"/>
          </p:cNvCxnSpPr>
          <p:nvPr/>
        </p:nvCxnSpPr>
        <p:spPr>
          <a:xfrm rot="10800000" flipH="1">
            <a:off x="2551300" y="3668997"/>
            <a:ext cx="1124700" cy="144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13" name="Google Shape;3813;p46"/>
          <p:cNvCxnSpPr>
            <a:stCxn id="3805" idx="1"/>
          </p:cNvCxnSpPr>
          <p:nvPr/>
        </p:nvCxnSpPr>
        <p:spPr>
          <a:xfrm flipH="1">
            <a:off x="5442800" y="2106235"/>
            <a:ext cx="1149900" cy="158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14" name="Google Shape;3814;p46"/>
          <p:cNvCxnSpPr>
            <a:stCxn id="3808" idx="1"/>
          </p:cNvCxnSpPr>
          <p:nvPr/>
        </p:nvCxnSpPr>
        <p:spPr>
          <a:xfrm rot="10800000">
            <a:off x="5400200" y="3457197"/>
            <a:ext cx="1192500" cy="356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815" name="Google Shape;3815;p46"/>
          <p:cNvGrpSpPr/>
          <p:nvPr/>
        </p:nvGrpSpPr>
        <p:grpSpPr>
          <a:xfrm>
            <a:off x="719800" y="3603897"/>
            <a:ext cx="1849500" cy="1004678"/>
            <a:chOff x="719800" y="3603897"/>
            <a:chExt cx="1849500" cy="1004678"/>
          </a:xfrm>
        </p:grpSpPr>
        <p:sp>
          <p:nvSpPr>
            <p:cNvPr id="3816" name="Google Shape;3816;p46"/>
            <p:cNvSpPr txBox="1"/>
            <p:nvPr/>
          </p:nvSpPr>
          <p:spPr>
            <a:xfrm>
              <a:off x="719800" y="4023276"/>
              <a:ext cx="1849500" cy="5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I</a:t>
              </a:r>
              <a:r>
                <a:rPr lang="en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nserisce una pedina e controlla se c’è un pareggio</a:t>
              </a:r>
              <a:endPara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3812" name="Google Shape;3812;p46"/>
            <p:cNvSpPr/>
            <p:nvPr/>
          </p:nvSpPr>
          <p:spPr>
            <a:xfrm>
              <a:off x="737800" y="3603897"/>
              <a:ext cx="1813500" cy="419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insert_token()</a:t>
              </a:r>
              <a:endParaRPr sz="18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grpSp>
        <p:nvGrpSpPr>
          <p:cNvPr id="3817" name="Google Shape;3817;p46"/>
          <p:cNvGrpSpPr/>
          <p:nvPr/>
        </p:nvGrpSpPr>
        <p:grpSpPr>
          <a:xfrm>
            <a:off x="1496625" y="1419674"/>
            <a:ext cx="354527" cy="353587"/>
            <a:chOff x="-35495600" y="2631825"/>
            <a:chExt cx="292225" cy="291450"/>
          </a:xfrm>
        </p:grpSpPr>
        <p:sp>
          <p:nvSpPr>
            <p:cNvPr id="3818" name="Google Shape;3818;p46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6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6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6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2" name="Google Shape;3822;p46"/>
          <p:cNvGrpSpPr/>
          <p:nvPr/>
        </p:nvGrpSpPr>
        <p:grpSpPr>
          <a:xfrm>
            <a:off x="7322656" y="1378577"/>
            <a:ext cx="353587" cy="353587"/>
            <a:chOff x="-33673825" y="1916675"/>
            <a:chExt cx="291450" cy="291450"/>
          </a:xfrm>
        </p:grpSpPr>
        <p:sp>
          <p:nvSpPr>
            <p:cNvPr id="3823" name="Google Shape;3823;p46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6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6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6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27" name="Google Shape;3827;p46"/>
          <p:cNvSpPr/>
          <p:nvPr/>
        </p:nvSpPr>
        <p:spPr>
          <a:xfrm>
            <a:off x="7321231" y="3095032"/>
            <a:ext cx="356438" cy="356468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8" name="Google Shape;3828;p46"/>
          <p:cNvGrpSpPr/>
          <p:nvPr/>
        </p:nvGrpSpPr>
        <p:grpSpPr>
          <a:xfrm>
            <a:off x="719800" y="1896535"/>
            <a:ext cx="1848664" cy="1004678"/>
            <a:chOff x="719800" y="1896535"/>
            <a:chExt cx="1848664" cy="1004678"/>
          </a:xfrm>
        </p:grpSpPr>
        <p:sp>
          <p:nvSpPr>
            <p:cNvPr id="3829" name="Google Shape;3829;p46"/>
            <p:cNvSpPr txBox="1"/>
            <p:nvPr/>
          </p:nvSpPr>
          <p:spPr>
            <a:xfrm>
              <a:off x="719800" y="2315913"/>
              <a:ext cx="1848664" cy="58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Permette di giocare una parita</a:t>
              </a:r>
              <a:endPara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3810" name="Google Shape;3810;p46"/>
            <p:cNvSpPr/>
            <p:nvPr/>
          </p:nvSpPr>
          <p:spPr>
            <a:xfrm>
              <a:off x="737800" y="1896535"/>
              <a:ext cx="1813500" cy="4194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Barlow Semi Condensed Medium"/>
                  <a:ea typeface="Barlow Semi Condensed Medium"/>
                  <a:cs typeface="Barlow Semi Condensed Medium"/>
                  <a:sym typeface="Barlow Semi Condensed Medium"/>
                </a:rPr>
                <a:t>play()</a:t>
              </a:r>
              <a:endParaRPr sz="18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endParaRPr>
            </a:p>
          </p:txBody>
        </p:sp>
      </p:grpSp>
      <p:grpSp>
        <p:nvGrpSpPr>
          <p:cNvPr id="3830" name="Google Shape;3830;p46"/>
          <p:cNvGrpSpPr/>
          <p:nvPr/>
        </p:nvGrpSpPr>
        <p:grpSpPr>
          <a:xfrm>
            <a:off x="1417114" y="3177938"/>
            <a:ext cx="358349" cy="354285"/>
            <a:chOff x="-34421275" y="1912725"/>
            <a:chExt cx="295375" cy="292025"/>
          </a:xfrm>
        </p:grpSpPr>
        <p:sp>
          <p:nvSpPr>
            <p:cNvPr id="3831" name="Google Shape;3831;p46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6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row: Bent 2">
            <a:extLst>
              <a:ext uri="{FF2B5EF4-FFF2-40B4-BE49-F238E27FC236}">
                <a16:creationId xmlns:a16="http://schemas.microsoft.com/office/drawing/2014/main" id="{E66E62D6-D4FB-4A91-3212-23F3E1B929AC}"/>
              </a:ext>
            </a:extLst>
          </p:cNvPr>
          <p:cNvSpPr/>
          <p:nvPr/>
        </p:nvSpPr>
        <p:spPr>
          <a:xfrm flipV="1">
            <a:off x="4462115" y="3745368"/>
            <a:ext cx="655493" cy="1068046"/>
          </a:xfrm>
          <a:prstGeom prst="bentArrow">
            <a:avLst>
              <a:gd name="adj1" fmla="val 26474"/>
              <a:gd name="adj2" fmla="val 25000"/>
              <a:gd name="adj3" fmla="val 25000"/>
              <a:gd name="adj4" fmla="val 43750"/>
            </a:avLst>
          </a:prstGeom>
          <a:solidFill>
            <a:schemeClr val="accent6">
              <a:lumMod val="60000"/>
              <a:lumOff val="4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0" name="Arrow: Bent 2">
            <a:extLst>
              <a:ext uri="{FF2B5EF4-FFF2-40B4-BE49-F238E27FC236}">
                <a16:creationId xmlns:a16="http://schemas.microsoft.com/office/drawing/2014/main" id="{F0BC8B6D-C766-FB0F-9EF4-CEDC121B132A}"/>
              </a:ext>
            </a:extLst>
          </p:cNvPr>
          <p:cNvSpPr/>
          <p:nvPr/>
        </p:nvSpPr>
        <p:spPr>
          <a:xfrm rot="-10800000" flipV="1">
            <a:off x="5538662" y="2403006"/>
            <a:ext cx="1771911" cy="875330"/>
          </a:xfrm>
          <a:prstGeom prst="bentArrow">
            <a:avLst>
              <a:gd name="adj1" fmla="val 26474"/>
              <a:gd name="adj2" fmla="val 25000"/>
              <a:gd name="adj3" fmla="val 25000"/>
              <a:gd name="adj4" fmla="val 43750"/>
            </a:avLst>
          </a:prstGeom>
          <a:solidFill>
            <a:schemeClr val="accent6">
              <a:lumMod val="60000"/>
              <a:lumOff val="4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9" name="Arrow: Bent 2">
            <a:extLst>
              <a:ext uri="{FF2B5EF4-FFF2-40B4-BE49-F238E27FC236}">
                <a16:creationId xmlns:a16="http://schemas.microsoft.com/office/drawing/2014/main" id="{C264986A-1593-7CE9-4112-31610CDF45E9}"/>
              </a:ext>
            </a:extLst>
          </p:cNvPr>
          <p:cNvSpPr/>
          <p:nvPr/>
        </p:nvSpPr>
        <p:spPr>
          <a:xfrm rot="-16200000" flipV="1">
            <a:off x="2262505" y="1745118"/>
            <a:ext cx="655493" cy="2204400"/>
          </a:xfrm>
          <a:prstGeom prst="bentArrow">
            <a:avLst>
              <a:gd name="adj1" fmla="val 26474"/>
              <a:gd name="adj2" fmla="val 25000"/>
              <a:gd name="adj3" fmla="val 25000"/>
              <a:gd name="adj4" fmla="val 43750"/>
            </a:avLst>
          </a:prstGeom>
          <a:solidFill>
            <a:schemeClr val="accent6">
              <a:lumMod val="60000"/>
              <a:lumOff val="4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6" name="Freccia in giù 5">
            <a:extLst>
              <a:ext uri="{FF2B5EF4-FFF2-40B4-BE49-F238E27FC236}">
                <a16:creationId xmlns:a16="http://schemas.microsoft.com/office/drawing/2014/main" id="{25379EB9-1B68-EB33-1C81-C35B7F79E331}"/>
              </a:ext>
            </a:extLst>
          </p:cNvPr>
          <p:cNvSpPr/>
          <p:nvPr/>
        </p:nvSpPr>
        <p:spPr>
          <a:xfrm rot="16200000">
            <a:off x="5718321" y="3046890"/>
            <a:ext cx="239232" cy="930348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Freccia in giù 3">
            <a:extLst>
              <a:ext uri="{FF2B5EF4-FFF2-40B4-BE49-F238E27FC236}">
                <a16:creationId xmlns:a16="http://schemas.microsoft.com/office/drawing/2014/main" id="{712D1BBE-50B8-7DB4-64D8-61E48A57E205}"/>
              </a:ext>
            </a:extLst>
          </p:cNvPr>
          <p:cNvSpPr/>
          <p:nvPr/>
        </p:nvSpPr>
        <p:spPr>
          <a:xfrm rot="16200000">
            <a:off x="2987083" y="3046891"/>
            <a:ext cx="239232" cy="930348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Freccia in giù 4">
            <a:extLst>
              <a:ext uri="{FF2B5EF4-FFF2-40B4-BE49-F238E27FC236}">
                <a16:creationId xmlns:a16="http://schemas.microsoft.com/office/drawing/2014/main" id="{55A14D62-C871-6578-C658-051BC8039DAC}"/>
              </a:ext>
            </a:extLst>
          </p:cNvPr>
          <p:cNvSpPr/>
          <p:nvPr/>
        </p:nvSpPr>
        <p:spPr>
          <a:xfrm>
            <a:off x="4505546" y="1940442"/>
            <a:ext cx="186070" cy="378785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44" name="Google Shape;1644;p32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Flusso</a:t>
            </a:r>
            <a:r>
              <a:rPr lang="en"/>
              <a:t> de </a:t>
            </a:r>
            <a:r>
              <a:rPr lang="en" err="1"/>
              <a:t>Codice</a:t>
            </a:r>
            <a:endParaRPr lang="it-IT" err="1"/>
          </a:p>
        </p:txBody>
      </p:sp>
      <p:sp>
        <p:nvSpPr>
          <p:cNvPr id="1653" name="Google Shape;1653;p32"/>
          <p:cNvSpPr/>
          <p:nvPr/>
        </p:nvSpPr>
        <p:spPr>
          <a:xfrm>
            <a:off x="864802" y="3251900"/>
            <a:ext cx="1813500" cy="525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player</a:t>
            </a:r>
            <a:endParaRPr sz="1800">
              <a:solidFill>
                <a:schemeClr val="dk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651" name="Google Shape;1651;p32"/>
          <p:cNvSpPr/>
          <p:nvPr/>
        </p:nvSpPr>
        <p:spPr>
          <a:xfrm>
            <a:off x="3600988" y="3251900"/>
            <a:ext cx="1813500" cy="525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err="1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insert_token</a:t>
            </a:r>
            <a:r>
              <a:rPr lang="en" sz="1800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()</a:t>
            </a:r>
            <a:endParaRPr sz="1800">
              <a:solidFill>
                <a:schemeClr val="dk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646" name="Google Shape;1646;p32"/>
          <p:cNvSpPr/>
          <p:nvPr/>
        </p:nvSpPr>
        <p:spPr>
          <a:xfrm>
            <a:off x="3665250" y="1444063"/>
            <a:ext cx="1813500" cy="5253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main()</a:t>
            </a:r>
            <a:endParaRPr sz="1800">
              <a:solidFill>
                <a:schemeClr val="lt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2" name="Google Shape;1649;p32">
            <a:extLst>
              <a:ext uri="{FF2B5EF4-FFF2-40B4-BE49-F238E27FC236}">
                <a16:creationId xmlns:a16="http://schemas.microsoft.com/office/drawing/2014/main" id="{A8A45A1F-1B4E-F4A4-4559-D62C1348D758}"/>
              </a:ext>
            </a:extLst>
          </p:cNvPr>
          <p:cNvSpPr/>
          <p:nvPr/>
        </p:nvSpPr>
        <p:spPr>
          <a:xfrm>
            <a:off x="3664363" y="2333652"/>
            <a:ext cx="1813500" cy="525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</a:rPr>
              <a:t>play()</a:t>
            </a:r>
          </a:p>
        </p:txBody>
      </p:sp>
      <p:sp>
        <p:nvSpPr>
          <p:cNvPr id="3" name="Google Shape;1651;p32">
            <a:extLst>
              <a:ext uri="{FF2B5EF4-FFF2-40B4-BE49-F238E27FC236}">
                <a16:creationId xmlns:a16="http://schemas.microsoft.com/office/drawing/2014/main" id="{A9B47B92-9414-5913-D9FA-1A3C70BC7D84}"/>
              </a:ext>
            </a:extLst>
          </p:cNvPr>
          <p:cNvSpPr/>
          <p:nvPr/>
        </p:nvSpPr>
        <p:spPr>
          <a:xfrm>
            <a:off x="6338871" y="3251900"/>
            <a:ext cx="1813500" cy="525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err="1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has_won</a:t>
            </a:r>
            <a:r>
              <a:rPr lang="en" sz="1800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()</a:t>
            </a:r>
            <a:endParaRPr lang="it-IT" sz="1800">
              <a:solidFill>
                <a:schemeClr val="dk1"/>
              </a:solidFill>
              <a:latin typeface="Barlow Semi Condensed Medium"/>
              <a:ea typeface="Barlow Semi Condensed Medium"/>
              <a:cs typeface="Barlow Semi Condensed Medium"/>
            </a:endParaRPr>
          </a:p>
        </p:txBody>
      </p:sp>
      <p:sp>
        <p:nvSpPr>
          <p:cNvPr id="12" name="Google Shape;1653;p32">
            <a:extLst>
              <a:ext uri="{FF2B5EF4-FFF2-40B4-BE49-F238E27FC236}">
                <a16:creationId xmlns:a16="http://schemas.microsoft.com/office/drawing/2014/main" id="{DE033BD3-0C7B-E833-7D78-17D8D4067769}"/>
              </a:ext>
            </a:extLst>
          </p:cNvPr>
          <p:cNvSpPr/>
          <p:nvPr/>
        </p:nvSpPr>
        <p:spPr>
          <a:xfrm>
            <a:off x="5170988" y="4401545"/>
            <a:ext cx="1813500" cy="5253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print_board()</a:t>
            </a:r>
            <a:endParaRPr sz="1800">
              <a:solidFill>
                <a:schemeClr val="dk1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46"/>
          <p:cNvSpPr txBox="1">
            <a:spLocks noGrp="1"/>
          </p:cNvSpPr>
          <p:nvPr>
            <p:ph type="title"/>
          </p:nvPr>
        </p:nvSpPr>
        <p:spPr>
          <a:xfrm>
            <a:off x="2649201" y="2109141"/>
            <a:ext cx="384884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4000"/>
              <a:t>Analisi del Codice</a:t>
            </a:r>
          </a:p>
        </p:txBody>
      </p:sp>
      <p:sp>
        <p:nvSpPr>
          <p:cNvPr id="2" name="Doppia parentesi graffa 1">
            <a:extLst>
              <a:ext uri="{FF2B5EF4-FFF2-40B4-BE49-F238E27FC236}">
                <a16:creationId xmlns:a16="http://schemas.microsoft.com/office/drawing/2014/main" id="{9DE9CB27-0602-CE7D-DD3D-63460983278F}"/>
              </a:ext>
            </a:extLst>
          </p:cNvPr>
          <p:cNvSpPr/>
          <p:nvPr/>
        </p:nvSpPr>
        <p:spPr>
          <a:xfrm>
            <a:off x="2179673" y="2066703"/>
            <a:ext cx="4791296" cy="917058"/>
          </a:xfrm>
          <a:prstGeom prst="bracePair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9227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46"/>
          <p:cNvSpPr txBox="1">
            <a:spLocks noGrp="1"/>
          </p:cNvSpPr>
          <p:nvPr>
            <p:ph type="title"/>
          </p:nvPr>
        </p:nvSpPr>
        <p:spPr>
          <a:xfrm>
            <a:off x="263521" y="368060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MAIN()</a:t>
            </a:r>
            <a:endParaRPr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C6139E-27D4-840C-92EF-E2CA740A4B0D}"/>
              </a:ext>
            </a:extLst>
          </p:cNvPr>
          <p:cNvSpPr txBox="1"/>
          <p:nvPr/>
        </p:nvSpPr>
        <p:spPr>
          <a:xfrm>
            <a:off x="5165141" y="2545183"/>
            <a:ext cx="3572520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>
                <a:latin typeface="Barlow Semi Condensed Medium"/>
              </a:rPr>
              <a:t>La funzione principale contiene le inizializzazioni delle variabili e il ciclo per giocare a forza 4.</a:t>
            </a:r>
          </a:p>
        </p:txBody>
      </p:sp>
      <p:pic>
        <p:nvPicPr>
          <p:cNvPr id="3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B1B8CA3E-52E3-D9B2-CE92-BC84A350F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23" y="840935"/>
            <a:ext cx="4125432" cy="442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530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46"/>
          <p:cNvSpPr txBox="1">
            <a:spLocks noGrp="1"/>
          </p:cNvSpPr>
          <p:nvPr>
            <p:ph type="title"/>
          </p:nvPr>
        </p:nvSpPr>
        <p:spPr>
          <a:xfrm>
            <a:off x="263521" y="368060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PLAY()</a:t>
            </a:r>
            <a:endParaRPr dirty="0"/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72BC1E70-BA46-43D7-7153-6128F840D1DC}"/>
              </a:ext>
            </a:extLst>
          </p:cNvPr>
          <p:cNvSpPr txBox="1"/>
          <p:nvPr/>
        </p:nvSpPr>
        <p:spPr>
          <a:xfrm>
            <a:off x="4454089" y="2751189"/>
            <a:ext cx="2462747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>
                <a:latin typeface="Barlow Semi Condensed Medium"/>
              </a:rPr>
              <a:t>Gestore delle singole partite.</a:t>
            </a:r>
            <a:endParaRPr lang="it-IT"/>
          </a:p>
        </p:txBody>
      </p:sp>
      <p:pic>
        <p:nvPicPr>
          <p:cNvPr id="3" name="Immagine 3" descr="Immagine che contiene testo, monitor, schermata&#10;&#10;Descrizione generata automaticamente">
            <a:extLst>
              <a:ext uri="{FF2B5EF4-FFF2-40B4-BE49-F238E27FC236}">
                <a16:creationId xmlns:a16="http://schemas.microsoft.com/office/drawing/2014/main" id="{163723B5-3396-4F0A-D4B9-CEAF515ED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6" y="959917"/>
            <a:ext cx="4537444" cy="388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18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46"/>
          <p:cNvSpPr txBox="1">
            <a:spLocks noGrp="1"/>
          </p:cNvSpPr>
          <p:nvPr>
            <p:ph type="title"/>
          </p:nvPr>
        </p:nvSpPr>
        <p:spPr>
          <a:xfrm>
            <a:off x="-1247207" y="2285399"/>
            <a:ext cx="497359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INSERT_TOKEN()</a:t>
            </a:r>
            <a:endParaRPr dirty="0"/>
          </a:p>
        </p:txBody>
      </p:sp>
      <p:sp>
        <p:nvSpPr>
          <p:cNvPr id="5" name="TextBox 15">
            <a:extLst>
              <a:ext uri="{FF2B5EF4-FFF2-40B4-BE49-F238E27FC236}">
                <a16:creationId xmlns:a16="http://schemas.microsoft.com/office/drawing/2014/main" id="{4EFDCFA8-0284-15BA-0070-568811A15A77}"/>
              </a:ext>
            </a:extLst>
          </p:cNvPr>
          <p:cNvSpPr txBox="1"/>
          <p:nvPr/>
        </p:nvSpPr>
        <p:spPr>
          <a:xfrm>
            <a:off x="6108780" y="2093299"/>
            <a:ext cx="2934566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>
                <a:latin typeface="Barlow Semi Condensed Medium"/>
              </a:rPr>
              <a:t>Inserimento di una pedina all'interno della griglia mediante un cursore.</a:t>
            </a:r>
            <a:endParaRPr lang="it-IT"/>
          </a:p>
          <a:p>
            <a:r>
              <a:rPr lang="it-IT">
                <a:latin typeface="Barlow Semi Condensed Medium"/>
              </a:rPr>
              <a:t>Controlla un eventuale pareggio.</a:t>
            </a:r>
          </a:p>
        </p:txBody>
      </p:sp>
      <p:pic>
        <p:nvPicPr>
          <p:cNvPr id="4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7C095032-2D71-A76F-2545-9EA67249E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6952" y="-226453"/>
            <a:ext cx="3965943" cy="559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417022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Consulting Infographics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Presentazione su schermo (16:9)</PresentationFormat>
  <Slides>14</Slides>
  <Notes>14</Notes>
  <HiddenSlides>0</HiddenSlides>
  <ScaleCrop>false</ScaleCrop>
  <HeadingPairs>
    <vt:vector size="4" baseType="variant">
      <vt:variant>
        <vt:lpstr>Tema</vt:lpstr>
      </vt:variant>
      <vt:variant>
        <vt:i4>2</vt:i4>
      </vt:variant>
      <vt:variant>
        <vt:lpstr>Titoli diapositive</vt:lpstr>
      </vt:variant>
      <vt:variant>
        <vt:i4>14</vt:i4>
      </vt:variant>
    </vt:vector>
  </HeadingPairs>
  <TitlesOfParts>
    <vt:vector size="16" baseType="lpstr">
      <vt:lpstr>Technology Consulting Infographics by Slidesgo</vt:lpstr>
      <vt:lpstr>Slidesgo Final Pages</vt:lpstr>
      <vt:lpstr>WIP 4 Work in Progress</vt:lpstr>
      <vt:lpstr>Il Progetto</vt:lpstr>
      <vt:lpstr>Il Gioco</vt:lpstr>
      <vt:lpstr>Suddivisione del Programma</vt:lpstr>
      <vt:lpstr>Flusso de Codice</vt:lpstr>
      <vt:lpstr>Analisi del Codice</vt:lpstr>
      <vt:lpstr>MAIN()</vt:lpstr>
      <vt:lpstr>PLAY()</vt:lpstr>
      <vt:lpstr>INSERT_TOKEN()</vt:lpstr>
      <vt:lpstr>HAS_WON()</vt:lpstr>
      <vt:lpstr>PRINT_BOARD()</vt:lpstr>
      <vt:lpstr>Funzioni secondarie</vt:lpstr>
      <vt:lpstr>Problemi Riscontrati</vt:lpstr>
      <vt:lpstr>Grazie per l'Attenzione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WIP 4 Work in Progress</dc:title>
  <cp:revision>70</cp:revision>
  <dcterms:modified xsi:type="dcterms:W3CDTF">2023-04-02T20:12:34Z</dcterms:modified>
</cp:coreProperties>
</file>

<file path=docProps/thumbnail.jpeg>
</file>